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25"/>
  </p:notesMasterIdLst>
  <p:sldIdLst>
    <p:sldId id="256" r:id="rId2"/>
    <p:sldId id="258" r:id="rId3"/>
    <p:sldId id="259" r:id="rId4"/>
    <p:sldId id="260" r:id="rId5"/>
    <p:sldId id="262" r:id="rId6"/>
    <p:sldId id="277" r:id="rId7"/>
    <p:sldId id="278" r:id="rId8"/>
    <p:sldId id="279" r:id="rId9"/>
    <p:sldId id="280" r:id="rId10"/>
    <p:sldId id="261" r:id="rId11"/>
    <p:sldId id="265" r:id="rId12"/>
    <p:sldId id="263" r:id="rId13"/>
    <p:sldId id="264" r:id="rId14"/>
    <p:sldId id="266" r:id="rId15"/>
    <p:sldId id="269" r:id="rId16"/>
    <p:sldId id="267" r:id="rId17"/>
    <p:sldId id="268" r:id="rId18"/>
    <p:sldId id="271" r:id="rId19"/>
    <p:sldId id="272" r:id="rId20"/>
    <p:sldId id="273" r:id="rId21"/>
    <p:sldId id="274" r:id="rId22"/>
    <p:sldId id="275" r:id="rId23"/>
    <p:sldId id="276" r:id="rId24"/>
  </p:sldIdLst>
  <p:sldSz cx="9144000" cy="5143500" type="screen16x9"/>
  <p:notesSz cx="6858000" cy="9144000"/>
  <p:embeddedFontLst>
    <p:embeddedFont>
      <p:font typeface="Play" panose="020B0604020202020204" charset="0"/>
      <p:regular r:id="rId26"/>
      <p:bold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6C292F-7CE4-4151-B785-662D2EE292E6}" v="7" dt="2022-11-27T20:43:53.537"/>
    <p1510:client id="{60CFE5B6-6A7C-400F-B058-CD107D354430}" v="5" dt="2022-11-27T18:12:33.6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61" autoAdjust="0"/>
    <p:restoredTop sz="94660"/>
  </p:normalViewPr>
  <p:slideViewPr>
    <p:cSldViewPr snapToGrid="0" showGuides="1">
      <p:cViewPr varScale="1">
        <p:scale>
          <a:sx n="93" d="100"/>
          <a:sy n="93" d="100"/>
        </p:scale>
        <p:origin x="42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sualamuri96@outlook.com" userId="f3aaa0e6caaea403" providerId="LiveId" clId="{2D6C292F-7CE4-4151-B785-662D2EE292E6}"/>
    <pc:docChg chg="undo custSel modSld">
      <pc:chgData name="isualamuri96@outlook.com" userId="f3aaa0e6caaea403" providerId="LiveId" clId="{2D6C292F-7CE4-4151-B785-662D2EE292E6}" dt="2022-11-27T20:43:27.538" v="834"/>
      <pc:docMkLst>
        <pc:docMk/>
      </pc:docMkLst>
      <pc:sldChg chg="addSp delSp modSp mod">
        <pc:chgData name="isualamuri96@outlook.com" userId="f3aaa0e6caaea403" providerId="LiveId" clId="{2D6C292F-7CE4-4151-B785-662D2EE292E6}" dt="2022-11-27T20:43:27.538" v="834"/>
        <pc:sldMkLst>
          <pc:docMk/>
          <pc:sldMk cId="443824999" sldId="280"/>
        </pc:sldMkLst>
        <pc:spChg chg="mod">
          <ac:chgData name="isualamuri96@outlook.com" userId="f3aaa0e6caaea403" providerId="LiveId" clId="{2D6C292F-7CE4-4151-B785-662D2EE292E6}" dt="2022-11-27T20:11:24.011" v="35" actId="20577"/>
          <ac:spMkLst>
            <pc:docMk/>
            <pc:sldMk cId="443824999" sldId="280"/>
            <ac:spMk id="80" creationId="{00000000-0000-0000-0000-000000000000}"/>
          </ac:spMkLst>
        </pc:spChg>
        <pc:spChg chg="mod">
          <ac:chgData name="isualamuri96@outlook.com" userId="f3aaa0e6caaea403" providerId="LiveId" clId="{2D6C292F-7CE4-4151-B785-662D2EE292E6}" dt="2022-11-27T20:43:27.538" v="834"/>
          <ac:spMkLst>
            <pc:docMk/>
            <pc:sldMk cId="443824999" sldId="280"/>
            <ac:spMk id="81" creationId="{00000000-0000-0000-0000-000000000000}"/>
          </ac:spMkLst>
        </pc:spChg>
        <pc:picChg chg="add mod">
          <ac:chgData name="isualamuri96@outlook.com" userId="f3aaa0e6caaea403" providerId="LiveId" clId="{2D6C292F-7CE4-4151-B785-662D2EE292E6}" dt="2022-11-27T20:40:37.059" v="448" actId="14100"/>
          <ac:picMkLst>
            <pc:docMk/>
            <pc:sldMk cId="443824999" sldId="280"/>
            <ac:picMk id="3" creationId="{B364D9DE-E5B4-DAE0-31DE-F4BC68653585}"/>
          </ac:picMkLst>
        </pc:picChg>
        <pc:picChg chg="del">
          <ac:chgData name="isualamuri96@outlook.com" userId="f3aaa0e6caaea403" providerId="LiveId" clId="{2D6C292F-7CE4-4151-B785-662D2EE292E6}" dt="2022-11-27T20:11:30.473" v="36" actId="478"/>
          <ac:picMkLst>
            <pc:docMk/>
            <pc:sldMk cId="443824999" sldId="280"/>
            <ac:picMk id="4" creationId="{024ABB6F-EC52-D491-CCAD-EFC1126FE199}"/>
          </ac:picMkLst>
        </pc:picChg>
        <pc:picChg chg="add mod">
          <ac:chgData name="isualamuri96@outlook.com" userId="f3aaa0e6caaea403" providerId="LiveId" clId="{2D6C292F-7CE4-4151-B785-662D2EE292E6}" dt="2022-11-27T20:40:51.565" v="453" actId="14100"/>
          <ac:picMkLst>
            <pc:docMk/>
            <pc:sldMk cId="443824999" sldId="280"/>
            <ac:picMk id="5" creationId="{71ECFA5B-D021-A007-1754-741D06C0A3E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83f6542b2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 name="Google Shape;52;g183f6542b2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83b119167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83b119167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2899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83b119167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83b119167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4004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83b119167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83b119167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0559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83b119167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83b119167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057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83b119167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83b119167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09056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83b119167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83b119167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95932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83b119167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83b119167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69686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83b119167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83b119167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77640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83b119167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83b119167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65219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83b119167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83b119167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7068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83b119167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83b119167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83b119167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83b119167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259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83b119167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83b119167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37457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83b119167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83b119167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30799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83b119167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83b119167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0039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83b119167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83b119167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6720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83b119167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83b119167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3627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83b119167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83b119167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1444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83b119167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83b119167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5446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83b119167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83b119167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11670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83b119167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83b119167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2583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83b119167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83b119167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64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F428-5C20-0A49-B052-03020B7E68FE}"/>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0A009483-1772-9ADE-C64F-0CC132C2A4C7}"/>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8092A95E-A743-0118-3144-04B611DE3456}"/>
              </a:ext>
            </a:extLst>
          </p:cNvPr>
          <p:cNvSpPr>
            <a:spLocks noGrp="1"/>
          </p:cNvSpPr>
          <p:nvPr>
            <p:ph type="dt" sz="half" idx="10"/>
          </p:nvPr>
        </p:nvSpPr>
        <p:spPr/>
        <p:txBody>
          <a:bodyPr/>
          <a:lstStyle/>
          <a:p>
            <a:fld id="{35C7EAF5-3A4C-4090-86A6-FBD5A15E886B}" type="datetimeFigureOut">
              <a:rPr lang="en-US" smtClean="0"/>
              <a:t>2/18/2025</a:t>
            </a:fld>
            <a:endParaRPr lang="en-US"/>
          </a:p>
        </p:txBody>
      </p:sp>
      <p:sp>
        <p:nvSpPr>
          <p:cNvPr id="5" name="Footer Placeholder 4">
            <a:extLst>
              <a:ext uri="{FF2B5EF4-FFF2-40B4-BE49-F238E27FC236}">
                <a16:creationId xmlns:a16="http://schemas.microsoft.com/office/drawing/2014/main" id="{A900F792-BCF6-1AC3-D450-1FDEDB06A5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140408-30EC-A822-3FC3-DC41293D1A3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3801736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C1573-9FC6-6140-94C4-38CD6B22FB4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9AA0EE7-CEF9-5FA9-3B62-B0EB6400BB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5CB871-A938-4B0B-E29A-95674079ECA9}"/>
              </a:ext>
            </a:extLst>
          </p:cNvPr>
          <p:cNvSpPr>
            <a:spLocks noGrp="1"/>
          </p:cNvSpPr>
          <p:nvPr>
            <p:ph type="dt" sz="half" idx="10"/>
          </p:nvPr>
        </p:nvSpPr>
        <p:spPr/>
        <p:txBody>
          <a:bodyPr/>
          <a:lstStyle/>
          <a:p>
            <a:fld id="{35C7EAF5-3A4C-4090-86A6-FBD5A15E886B}" type="datetimeFigureOut">
              <a:rPr lang="en-US" smtClean="0"/>
              <a:t>2/18/2025</a:t>
            </a:fld>
            <a:endParaRPr lang="en-US"/>
          </a:p>
        </p:txBody>
      </p:sp>
      <p:sp>
        <p:nvSpPr>
          <p:cNvPr id="5" name="Footer Placeholder 4">
            <a:extLst>
              <a:ext uri="{FF2B5EF4-FFF2-40B4-BE49-F238E27FC236}">
                <a16:creationId xmlns:a16="http://schemas.microsoft.com/office/drawing/2014/main" id="{2D0D4EBC-EEDB-06AB-D334-54FA44E848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54242D-1C39-8C9C-C6B7-0112CCA27F9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9339366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82158E-5801-06A3-271E-D8092A7E4C65}"/>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0C0A616-38EF-F2EE-AD31-A93FAF2C3A4D}"/>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CB271-8435-D183-B80B-4368D8AF374B}"/>
              </a:ext>
            </a:extLst>
          </p:cNvPr>
          <p:cNvSpPr>
            <a:spLocks noGrp="1"/>
          </p:cNvSpPr>
          <p:nvPr>
            <p:ph type="dt" sz="half" idx="10"/>
          </p:nvPr>
        </p:nvSpPr>
        <p:spPr/>
        <p:txBody>
          <a:bodyPr/>
          <a:lstStyle/>
          <a:p>
            <a:fld id="{35C7EAF5-3A4C-4090-86A6-FBD5A15E886B}" type="datetimeFigureOut">
              <a:rPr lang="en-US" smtClean="0"/>
              <a:t>2/18/2025</a:t>
            </a:fld>
            <a:endParaRPr lang="en-US"/>
          </a:p>
        </p:txBody>
      </p:sp>
      <p:sp>
        <p:nvSpPr>
          <p:cNvPr id="5" name="Footer Placeholder 4">
            <a:extLst>
              <a:ext uri="{FF2B5EF4-FFF2-40B4-BE49-F238E27FC236}">
                <a16:creationId xmlns:a16="http://schemas.microsoft.com/office/drawing/2014/main" id="{DAF530D8-2EE8-CE84-A852-891C6092DE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D835D2-6823-6E0B-5C30-2E2C7E30168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1316458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43A64-86D1-019B-5820-766791CF29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678058-7663-60E0-25D4-AAF42D6212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A6B4DD-DBE9-6AD8-252A-447E73C89AE8}"/>
              </a:ext>
            </a:extLst>
          </p:cNvPr>
          <p:cNvSpPr>
            <a:spLocks noGrp="1"/>
          </p:cNvSpPr>
          <p:nvPr>
            <p:ph type="dt" sz="half" idx="10"/>
          </p:nvPr>
        </p:nvSpPr>
        <p:spPr/>
        <p:txBody>
          <a:bodyPr/>
          <a:lstStyle/>
          <a:p>
            <a:fld id="{464E0B60-873D-4DA1-B4A4-09B43316D856}" type="datetimeFigureOut">
              <a:rPr lang="en-US" smtClean="0"/>
              <a:t>2/18/2025</a:t>
            </a:fld>
            <a:endParaRPr lang="en-US"/>
          </a:p>
        </p:txBody>
      </p:sp>
      <p:sp>
        <p:nvSpPr>
          <p:cNvPr id="5" name="Footer Placeholder 4">
            <a:extLst>
              <a:ext uri="{FF2B5EF4-FFF2-40B4-BE49-F238E27FC236}">
                <a16:creationId xmlns:a16="http://schemas.microsoft.com/office/drawing/2014/main" id="{E41762B8-39BF-F7C3-BB35-F3A22571F0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A93F0-47BE-4B27-6DC8-0A9A18799BBC}"/>
              </a:ext>
            </a:extLst>
          </p:cNvPr>
          <p:cNvSpPr>
            <a:spLocks noGrp="1"/>
          </p:cNvSpPr>
          <p:nvPr>
            <p:ph type="sldNum" sz="quarter" idx="12"/>
          </p:nvPr>
        </p:nvSpPr>
        <p:spPr/>
        <p:txBody>
          <a:bodyPr/>
          <a:lstStyle/>
          <a:p>
            <a:fld id="{43AB7748-D1DA-4A69-AE77-56EC1D2CB6A6}" type="slidenum">
              <a:rPr lang="en-US" smtClean="0"/>
              <a:t>‹#›</a:t>
            </a:fld>
            <a:endParaRPr lang="en-US"/>
          </a:p>
        </p:txBody>
      </p:sp>
    </p:spTree>
    <p:extLst>
      <p:ext uri="{BB962C8B-B14F-4D97-AF65-F5344CB8AC3E}">
        <p14:creationId xmlns:p14="http://schemas.microsoft.com/office/powerpoint/2010/main" val="3176205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51A7-5619-0B3D-E606-30E3E48015B7}"/>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AD0B6FD1-B4A5-3118-762A-D1B0BDBBC214}"/>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F18EF5-EA3D-6DF0-6A40-92F14740070C}"/>
              </a:ext>
            </a:extLst>
          </p:cNvPr>
          <p:cNvSpPr>
            <a:spLocks noGrp="1"/>
          </p:cNvSpPr>
          <p:nvPr>
            <p:ph type="dt" sz="half" idx="10"/>
          </p:nvPr>
        </p:nvSpPr>
        <p:spPr/>
        <p:txBody>
          <a:bodyPr/>
          <a:lstStyle/>
          <a:p>
            <a:fld id="{35C7EAF5-3A4C-4090-86A6-FBD5A15E886B}" type="datetimeFigureOut">
              <a:rPr lang="en-US" smtClean="0"/>
              <a:t>2/18/2025</a:t>
            </a:fld>
            <a:endParaRPr lang="en-US"/>
          </a:p>
        </p:txBody>
      </p:sp>
      <p:sp>
        <p:nvSpPr>
          <p:cNvPr id="5" name="Footer Placeholder 4">
            <a:extLst>
              <a:ext uri="{FF2B5EF4-FFF2-40B4-BE49-F238E27FC236}">
                <a16:creationId xmlns:a16="http://schemas.microsoft.com/office/drawing/2014/main" id="{A345749E-FEB4-8150-6395-3E53191F6E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56C180-F7FF-B086-59B4-DEA0310BD30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7974068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45A3E-259A-0FCC-7F1C-A48C3671F5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572C27-07E2-F2E7-DFC0-8BC738437C8F}"/>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BFE209C-8E4D-8706-D03C-8015434C15BD}"/>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E30230-C875-F866-075D-65C9A4C1F0F1}"/>
              </a:ext>
            </a:extLst>
          </p:cNvPr>
          <p:cNvSpPr>
            <a:spLocks noGrp="1"/>
          </p:cNvSpPr>
          <p:nvPr>
            <p:ph type="dt" sz="half" idx="10"/>
          </p:nvPr>
        </p:nvSpPr>
        <p:spPr/>
        <p:txBody>
          <a:bodyPr/>
          <a:lstStyle/>
          <a:p>
            <a:fld id="{35C7EAF5-3A4C-4090-86A6-FBD5A15E886B}" type="datetimeFigureOut">
              <a:rPr lang="en-US" smtClean="0"/>
              <a:t>2/18/2025</a:t>
            </a:fld>
            <a:endParaRPr lang="en-US"/>
          </a:p>
        </p:txBody>
      </p:sp>
      <p:sp>
        <p:nvSpPr>
          <p:cNvPr id="6" name="Footer Placeholder 5">
            <a:extLst>
              <a:ext uri="{FF2B5EF4-FFF2-40B4-BE49-F238E27FC236}">
                <a16:creationId xmlns:a16="http://schemas.microsoft.com/office/drawing/2014/main" id="{10988AC5-9187-1DD3-CD48-A6C0720109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FFF731-ADBE-FFEE-70AF-98E27708250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5732323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53E61-C49D-D2C3-33CE-1236257E6F44}"/>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14A6877E-3C99-D5FD-0249-0DED18745D2F}"/>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0A768B3-9198-DE29-2370-BFF76090108F}"/>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45323A8-1237-B19B-650A-E0FF44DEC0DB}"/>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86D2320F-FD2F-1D1A-5418-F0721B064EC3}"/>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74DE540-8922-F7F9-8A83-EC1163982017}"/>
              </a:ext>
            </a:extLst>
          </p:cNvPr>
          <p:cNvSpPr>
            <a:spLocks noGrp="1"/>
          </p:cNvSpPr>
          <p:nvPr>
            <p:ph type="dt" sz="half" idx="10"/>
          </p:nvPr>
        </p:nvSpPr>
        <p:spPr/>
        <p:txBody>
          <a:bodyPr/>
          <a:lstStyle/>
          <a:p>
            <a:fld id="{35C7EAF5-3A4C-4090-86A6-FBD5A15E886B}" type="datetimeFigureOut">
              <a:rPr lang="en-US" smtClean="0"/>
              <a:t>2/18/2025</a:t>
            </a:fld>
            <a:endParaRPr lang="en-US"/>
          </a:p>
        </p:txBody>
      </p:sp>
      <p:sp>
        <p:nvSpPr>
          <p:cNvPr id="8" name="Footer Placeholder 7">
            <a:extLst>
              <a:ext uri="{FF2B5EF4-FFF2-40B4-BE49-F238E27FC236}">
                <a16:creationId xmlns:a16="http://schemas.microsoft.com/office/drawing/2014/main" id="{F844BE51-84C9-E756-7D06-CFE68AD5414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BB7318-FFEC-E718-CA5F-4C85EB8C348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8560309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CF569-3254-DC1F-96D1-2B39F95663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3C7D22F-9750-065A-BFED-0838602247B6}"/>
              </a:ext>
            </a:extLst>
          </p:cNvPr>
          <p:cNvSpPr>
            <a:spLocks noGrp="1"/>
          </p:cNvSpPr>
          <p:nvPr>
            <p:ph type="dt" sz="half" idx="10"/>
          </p:nvPr>
        </p:nvSpPr>
        <p:spPr/>
        <p:txBody>
          <a:bodyPr/>
          <a:lstStyle/>
          <a:p>
            <a:fld id="{35C7EAF5-3A4C-4090-86A6-FBD5A15E886B}" type="datetimeFigureOut">
              <a:rPr lang="en-US" smtClean="0"/>
              <a:t>2/18/2025</a:t>
            </a:fld>
            <a:endParaRPr lang="en-US"/>
          </a:p>
        </p:txBody>
      </p:sp>
      <p:sp>
        <p:nvSpPr>
          <p:cNvPr id="4" name="Footer Placeholder 3">
            <a:extLst>
              <a:ext uri="{FF2B5EF4-FFF2-40B4-BE49-F238E27FC236}">
                <a16:creationId xmlns:a16="http://schemas.microsoft.com/office/drawing/2014/main" id="{7AD2BC63-95AB-5DD9-9A59-9CF650617A0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8F817B-1D70-9880-78FB-7FD4AC4CF7C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0936878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436B66-7EF5-8225-1260-F5AE5B88AB77}"/>
              </a:ext>
            </a:extLst>
          </p:cNvPr>
          <p:cNvSpPr>
            <a:spLocks noGrp="1"/>
          </p:cNvSpPr>
          <p:nvPr>
            <p:ph type="dt" sz="half" idx="10"/>
          </p:nvPr>
        </p:nvSpPr>
        <p:spPr/>
        <p:txBody>
          <a:bodyPr/>
          <a:lstStyle/>
          <a:p>
            <a:fld id="{35C7EAF5-3A4C-4090-86A6-FBD5A15E886B}" type="datetimeFigureOut">
              <a:rPr lang="en-US" smtClean="0"/>
              <a:t>2/18/2025</a:t>
            </a:fld>
            <a:endParaRPr lang="en-US"/>
          </a:p>
        </p:txBody>
      </p:sp>
      <p:sp>
        <p:nvSpPr>
          <p:cNvPr id="3" name="Footer Placeholder 2">
            <a:extLst>
              <a:ext uri="{FF2B5EF4-FFF2-40B4-BE49-F238E27FC236}">
                <a16:creationId xmlns:a16="http://schemas.microsoft.com/office/drawing/2014/main" id="{50B59E36-64B1-340B-A5A3-B2D7D69B03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EA9359-5187-B00A-9626-56EA6BF2BAB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63455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28A58-5A9D-CD96-2390-C854DC9D04A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3DAA40F-A76F-A63E-1049-3E50CB36B125}"/>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D85529-D540-755F-9548-7497354B6D3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8485216-AE96-6492-A848-8E624C5BDE2D}"/>
              </a:ext>
            </a:extLst>
          </p:cNvPr>
          <p:cNvSpPr>
            <a:spLocks noGrp="1"/>
          </p:cNvSpPr>
          <p:nvPr>
            <p:ph type="dt" sz="half" idx="10"/>
          </p:nvPr>
        </p:nvSpPr>
        <p:spPr/>
        <p:txBody>
          <a:bodyPr/>
          <a:lstStyle/>
          <a:p>
            <a:fld id="{35C7EAF5-3A4C-4090-86A6-FBD5A15E886B}" type="datetimeFigureOut">
              <a:rPr lang="en-US" smtClean="0"/>
              <a:t>2/18/2025</a:t>
            </a:fld>
            <a:endParaRPr lang="en-US"/>
          </a:p>
        </p:txBody>
      </p:sp>
      <p:sp>
        <p:nvSpPr>
          <p:cNvPr id="6" name="Footer Placeholder 5">
            <a:extLst>
              <a:ext uri="{FF2B5EF4-FFF2-40B4-BE49-F238E27FC236}">
                <a16:creationId xmlns:a16="http://schemas.microsoft.com/office/drawing/2014/main" id="{D056E265-6B6C-E869-DC37-1F972DEF23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E81C29-8319-DD43-C5AC-2650250B2F8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1967299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B373F-BAEC-CE7B-A3CC-238BB2FC0CD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6DF79E01-DB8E-163B-1920-24BEEB342163}"/>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C04C9B1B-BA45-2A7E-9106-660FFE1E4ABC}"/>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B099CC9-3400-2395-7DDE-726DE6839101}"/>
              </a:ext>
            </a:extLst>
          </p:cNvPr>
          <p:cNvSpPr>
            <a:spLocks noGrp="1"/>
          </p:cNvSpPr>
          <p:nvPr>
            <p:ph type="dt" sz="half" idx="10"/>
          </p:nvPr>
        </p:nvSpPr>
        <p:spPr/>
        <p:txBody>
          <a:bodyPr/>
          <a:lstStyle/>
          <a:p>
            <a:fld id="{35C7EAF5-3A4C-4090-86A6-FBD5A15E886B}" type="datetimeFigureOut">
              <a:rPr lang="en-US" smtClean="0"/>
              <a:t>2/18/2025</a:t>
            </a:fld>
            <a:endParaRPr lang="en-US"/>
          </a:p>
        </p:txBody>
      </p:sp>
      <p:sp>
        <p:nvSpPr>
          <p:cNvPr id="6" name="Footer Placeholder 5">
            <a:extLst>
              <a:ext uri="{FF2B5EF4-FFF2-40B4-BE49-F238E27FC236}">
                <a16:creationId xmlns:a16="http://schemas.microsoft.com/office/drawing/2014/main" id="{31FF678D-42FC-7FF4-016C-A8A721DC05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3A9C50-EB5B-1ED0-B783-6C344B99B1E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1911003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3B9C50-ABA1-CD75-4D62-9E5F236FECA8}"/>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AC1131-C0BA-08D6-7007-31861F189038}"/>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CB5286-5A38-DCA3-F648-2FF855D02FF1}"/>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5C7EAF5-3A4C-4090-86A6-FBD5A15E886B}" type="datetimeFigureOut">
              <a:rPr lang="en-US" smtClean="0"/>
              <a:t>2/18/2025</a:t>
            </a:fld>
            <a:endParaRPr lang="en-US"/>
          </a:p>
        </p:txBody>
      </p:sp>
      <p:sp>
        <p:nvSpPr>
          <p:cNvPr id="5" name="Footer Placeholder 4">
            <a:extLst>
              <a:ext uri="{FF2B5EF4-FFF2-40B4-BE49-F238E27FC236}">
                <a16:creationId xmlns:a16="http://schemas.microsoft.com/office/drawing/2014/main" id="{268993F1-5F4E-0DB6-EA96-F0211267357C}"/>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D46CEE2-4AEF-DB20-2D1D-E44A9B874761}"/>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9442585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4.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4.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4.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3"/>
        <p:cNvGrpSpPr/>
        <p:nvPr/>
      </p:nvGrpSpPr>
      <p:grpSpPr>
        <a:xfrm>
          <a:off x="0" y="0"/>
          <a:ext cx="0" cy="0"/>
          <a:chOff x="0" y="0"/>
          <a:chExt cx="0" cy="0"/>
        </a:xfrm>
      </p:grpSpPr>
      <p:sp>
        <p:nvSpPr>
          <p:cNvPr id="57" name="Google Shape;57;p13"/>
          <p:cNvSpPr/>
          <p:nvPr/>
        </p:nvSpPr>
        <p:spPr>
          <a:xfrm>
            <a:off x="0" y="0"/>
            <a:ext cx="9144000" cy="51435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026" name="Picture 2">
            <a:extLst>
              <a:ext uri="{FF2B5EF4-FFF2-40B4-BE49-F238E27FC236}">
                <a16:creationId xmlns:a16="http://schemas.microsoft.com/office/drawing/2014/main" id="{20741F03-0800-7F65-8D68-1C55227463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920" b="29710"/>
          <a:stretch/>
        </p:blipFill>
        <p:spPr bwMode="auto">
          <a:xfrm>
            <a:off x="1" y="2801744"/>
            <a:ext cx="9144000" cy="2341756"/>
          </a:xfrm>
          <a:prstGeom prst="rect">
            <a:avLst/>
          </a:prstGeom>
          <a:noFill/>
          <a:extLst>
            <a:ext uri="{909E8E84-426E-40DD-AFC4-6F175D3DCCD1}">
              <a14:hiddenFill xmlns:a14="http://schemas.microsoft.com/office/drawing/2010/main">
                <a:solidFill>
                  <a:srgbClr val="FFFFFF"/>
                </a:solidFill>
              </a14:hiddenFill>
            </a:ext>
          </a:extLst>
        </p:spPr>
      </p:pic>
      <p:sp>
        <p:nvSpPr>
          <p:cNvPr id="56" name="Google Shape;56;p13"/>
          <p:cNvSpPr/>
          <p:nvPr/>
        </p:nvSpPr>
        <p:spPr>
          <a:xfrm>
            <a:off x="7411169" y="732473"/>
            <a:ext cx="1002600" cy="900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8" name="Google Shape;58;p13"/>
          <p:cNvSpPr txBox="1">
            <a:spLocks noGrp="1"/>
          </p:cNvSpPr>
          <p:nvPr>
            <p:ph type="title"/>
          </p:nvPr>
        </p:nvSpPr>
        <p:spPr>
          <a:xfrm>
            <a:off x="1000554" y="531562"/>
            <a:ext cx="3165300" cy="20418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lt1"/>
              </a:buClr>
              <a:buSzPts val="4500"/>
              <a:buFont typeface="Play"/>
              <a:buNone/>
            </a:pPr>
            <a:r>
              <a:rPr lang="en" sz="4500" dirty="0">
                <a:solidFill>
                  <a:schemeClr val="lt1"/>
                </a:solidFill>
                <a:latin typeface="Play"/>
                <a:ea typeface="Play"/>
                <a:cs typeface="Play"/>
                <a:sym typeface="Play"/>
              </a:rPr>
              <a:t>Predictive Modeling</a:t>
            </a:r>
            <a:endParaRPr dirty="0"/>
          </a:p>
        </p:txBody>
      </p:sp>
      <p:sp>
        <p:nvSpPr>
          <p:cNvPr id="2" name="Google Shape;58;p13">
            <a:extLst>
              <a:ext uri="{FF2B5EF4-FFF2-40B4-BE49-F238E27FC236}">
                <a16:creationId xmlns:a16="http://schemas.microsoft.com/office/drawing/2014/main" id="{76FD4D41-9070-1E1F-1985-2591C85CE3F1}"/>
              </a:ext>
            </a:extLst>
          </p:cNvPr>
          <p:cNvSpPr txBox="1">
            <a:spLocks/>
          </p:cNvSpPr>
          <p:nvPr/>
        </p:nvSpPr>
        <p:spPr>
          <a:xfrm>
            <a:off x="7828660" y="299956"/>
            <a:ext cx="1170217" cy="2041800"/>
          </a:xfrm>
          <a:prstGeom prst="rect">
            <a:avLst/>
          </a:prstGeom>
          <a:noFill/>
          <a:ln>
            <a:noFill/>
          </a:ln>
        </p:spPr>
        <p:txBody>
          <a:bodyPr spcFirstLastPara="1" vert="horz" wrap="square" lIns="68575" tIns="34275" rIns="68575" bIns="34275" rtlCol="0" anchor="b" anchorCtr="0">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spcBef>
                <a:spcPts val="0"/>
              </a:spcBef>
              <a:buClr>
                <a:schemeClr val="lt1"/>
              </a:buClr>
              <a:buSzPts val="4500"/>
              <a:buFont typeface="Play"/>
              <a:buNone/>
            </a:pPr>
            <a:r>
              <a:rPr lang="en-US" sz="1400" dirty="0">
                <a:solidFill>
                  <a:schemeClr val="lt1"/>
                </a:solidFill>
                <a:latin typeface="Play"/>
                <a:ea typeface="Play"/>
                <a:cs typeface="Play"/>
                <a:sym typeface="Play"/>
              </a:rPr>
              <a:t>Team 2</a:t>
            </a:r>
            <a:endParaRPr 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9"/>
        <p:cNvGrpSpPr/>
        <p:nvPr/>
      </p:nvGrpSpPr>
      <p:grpSpPr>
        <a:xfrm>
          <a:off x="0" y="0"/>
          <a:ext cx="0" cy="0"/>
          <a:chOff x="0" y="0"/>
          <a:chExt cx="0" cy="0"/>
        </a:xfrm>
      </p:grpSpPr>
      <p:sp>
        <p:nvSpPr>
          <p:cNvPr id="80" name="Google Shape;80;p15"/>
          <p:cNvSpPr txBox="1">
            <a:spLocks noGrp="1"/>
          </p:cNvSpPr>
          <p:nvPr>
            <p:ph type="ctrTitle"/>
          </p:nvPr>
        </p:nvSpPr>
        <p:spPr>
          <a:xfrm>
            <a:off x="1240022" y="274320"/>
            <a:ext cx="7025402" cy="891540"/>
          </a:xfrm>
          <a:prstGeom prst="rect">
            <a:avLst/>
          </a:prstGeom>
        </p:spPr>
        <p:txBody>
          <a:bodyPr spcFirstLastPara="1" vert="horz" lIns="91440" tIns="45720" rIns="91440" bIns="45720" rtlCol="0" anchor="ctr" anchorCtr="0">
            <a:normAutofit/>
          </a:bodyPr>
          <a:lstStyle/>
          <a:p>
            <a:pPr marL="0" lvl="0" indent="0" algn="l" defTabSz="914400">
              <a:spcAft>
                <a:spcPts val="0"/>
              </a:spcAft>
            </a:pPr>
            <a:r>
              <a:rPr lang="en-US" sz="4400" b="1" kern="1200" dirty="0">
                <a:solidFill>
                  <a:schemeClr val="tx1"/>
                </a:solidFill>
                <a:latin typeface="+mj-lt"/>
                <a:ea typeface="+mj-ea"/>
                <a:cs typeface="+mj-cs"/>
              </a:rPr>
              <a:t>Models – Neural Network</a:t>
            </a:r>
          </a:p>
        </p:txBody>
      </p:sp>
      <p:sp>
        <p:nvSpPr>
          <p:cNvPr id="86" name="Freeform: Shape 85">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23075" cy="1168659"/>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8" name="Freeform: Shape 87">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68730"/>
            <a:ext cx="9144000" cy="387477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0" name="Freeform: Shape 89">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68730"/>
            <a:ext cx="728740" cy="1572735"/>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Google Shape;81;p15"/>
          <p:cNvSpPr txBox="1">
            <a:spLocks noGrp="1"/>
          </p:cNvSpPr>
          <p:nvPr>
            <p:ph type="subTitle" idx="1"/>
          </p:nvPr>
        </p:nvSpPr>
        <p:spPr>
          <a:xfrm>
            <a:off x="5077522" y="1632204"/>
            <a:ext cx="3442010" cy="3346754"/>
          </a:xfrm>
          <a:prstGeom prst="rect">
            <a:avLst/>
          </a:prstGeom>
        </p:spPr>
        <p:txBody>
          <a:bodyPr spcFirstLastPara="1" vert="horz" lIns="91440" tIns="45720" rIns="91440" bIns="45720" rtlCol="0" anchor="t" anchorCtr="0">
            <a:noAutofit/>
          </a:bodyPr>
          <a:lstStyle/>
          <a:p>
            <a:pPr marL="341313" indent="-228600" algn="l" defTabSz="914400">
              <a:spcBef>
                <a:spcPts val="0"/>
              </a:spcBef>
              <a:spcAft>
                <a:spcPts val="600"/>
              </a:spcAft>
              <a:buClr>
                <a:schemeClr val="dk1"/>
              </a:buClr>
              <a:buSzPct val="77000"/>
              <a:buFont typeface="Arial" panose="020B0604020202020204" pitchFamily="34" charset="0"/>
              <a:buChar char="•"/>
            </a:pPr>
            <a:r>
              <a:rPr lang="en-IN" sz="1200" dirty="0"/>
              <a:t>The Misclassification percentage for Training, Validation and Test are 14.3%, 15.1%, 15.1% respectively</a:t>
            </a:r>
          </a:p>
          <a:p>
            <a:pPr marL="341313" indent="-228600" algn="l" defTabSz="914400">
              <a:spcBef>
                <a:spcPts val="0"/>
              </a:spcBef>
              <a:spcAft>
                <a:spcPts val="600"/>
              </a:spcAft>
              <a:buClr>
                <a:schemeClr val="dk1"/>
              </a:buClr>
              <a:buSzPct val="77000"/>
              <a:buFont typeface="Arial" panose="020B0604020202020204" pitchFamily="34" charset="0"/>
              <a:buChar char="•"/>
            </a:pPr>
            <a:r>
              <a:rPr lang="en-IN" sz="1200" dirty="0"/>
              <a:t>The misclassification rate has increased from Training to Validation set, which indicates that the data is overfit. </a:t>
            </a:r>
          </a:p>
          <a:p>
            <a:pPr marL="341313" indent="-228600" algn="l" defTabSz="914400">
              <a:spcBef>
                <a:spcPts val="0"/>
              </a:spcBef>
              <a:spcAft>
                <a:spcPts val="600"/>
              </a:spcAft>
              <a:buClr>
                <a:schemeClr val="dk1"/>
              </a:buClr>
              <a:buSzPct val="77000"/>
              <a:buFont typeface="Arial" panose="020B0604020202020204" pitchFamily="34" charset="0"/>
              <a:buChar char="•"/>
            </a:pPr>
            <a:r>
              <a:rPr lang="en-IN" sz="1200" dirty="0"/>
              <a:t>The Total Accuracy for Training, Validation and Test are 85.7 %, 84.9%, 84.9% respectively</a:t>
            </a:r>
          </a:p>
          <a:p>
            <a:pPr marL="341313" indent="-228600" algn="l" defTabSz="914400">
              <a:spcBef>
                <a:spcPts val="0"/>
              </a:spcBef>
              <a:spcAft>
                <a:spcPts val="600"/>
              </a:spcAft>
              <a:buClr>
                <a:schemeClr val="dk1"/>
              </a:buClr>
              <a:buSzPct val="77000"/>
              <a:buFont typeface="Arial" panose="020B0604020202020204" pitchFamily="34" charset="0"/>
              <a:buChar char="•"/>
            </a:pPr>
            <a:r>
              <a:rPr lang="en-IN" sz="1200" dirty="0"/>
              <a:t>The Accuracy of 1 prediction for Training = 79.13%</a:t>
            </a:r>
          </a:p>
          <a:p>
            <a:pPr marL="341313" indent="-228600" algn="l" defTabSz="914400">
              <a:spcBef>
                <a:spcPts val="0"/>
              </a:spcBef>
              <a:spcAft>
                <a:spcPts val="600"/>
              </a:spcAft>
              <a:buClr>
                <a:schemeClr val="dk1"/>
              </a:buClr>
              <a:buSzPct val="77000"/>
              <a:buFont typeface="Arial" panose="020B0604020202020204" pitchFamily="34" charset="0"/>
              <a:buChar char="•"/>
            </a:pPr>
            <a:r>
              <a:rPr lang="en-IN" sz="1200" dirty="0"/>
              <a:t> The Accuracy of 1 prediction for Validation= 77.76%</a:t>
            </a:r>
          </a:p>
          <a:p>
            <a:pPr marL="341313" indent="-228600" algn="l" defTabSz="914400">
              <a:spcBef>
                <a:spcPts val="0"/>
              </a:spcBef>
              <a:spcAft>
                <a:spcPts val="600"/>
              </a:spcAft>
              <a:buClr>
                <a:schemeClr val="dk1"/>
              </a:buClr>
              <a:buSzPct val="77000"/>
              <a:buFont typeface="Arial" panose="020B0604020202020204" pitchFamily="34" charset="0"/>
              <a:buChar char="•"/>
            </a:pPr>
            <a:r>
              <a:rPr lang="en-IN" sz="1200" dirty="0"/>
              <a:t> The Accuracy of 1 prediction for Test =76.25  %</a:t>
            </a:r>
          </a:p>
          <a:p>
            <a:pPr marL="341313" indent="-228600" algn="l" defTabSz="914400">
              <a:spcBef>
                <a:spcPts val="0"/>
              </a:spcBef>
              <a:spcAft>
                <a:spcPts val="600"/>
              </a:spcAft>
              <a:buClr>
                <a:schemeClr val="dk1"/>
              </a:buClr>
              <a:buSzPct val="77000"/>
              <a:buFont typeface="Arial" panose="020B0604020202020204" pitchFamily="34" charset="0"/>
              <a:buChar char="•"/>
            </a:pPr>
            <a:r>
              <a:rPr lang="en-IN" sz="1200" dirty="0"/>
              <a:t>Lift for Training, Validation and Test is 2.602, 2.61, 2.607 respectively. </a:t>
            </a:r>
          </a:p>
          <a:p>
            <a:pPr marL="341313" lvl="0" indent="-228600" algn="l" defTabSz="914400">
              <a:spcBef>
                <a:spcPts val="0"/>
              </a:spcBef>
              <a:spcAft>
                <a:spcPts val="600"/>
              </a:spcAft>
              <a:buClr>
                <a:schemeClr val="dk1"/>
              </a:buClr>
              <a:buSzPct val="77000"/>
              <a:buFont typeface="Arial" panose="020B0604020202020204" pitchFamily="34" charset="0"/>
              <a:buChar char="•"/>
            </a:pPr>
            <a:endParaRPr lang="en-IN" sz="1200" dirty="0"/>
          </a:p>
        </p:txBody>
      </p:sp>
      <p:pic>
        <p:nvPicPr>
          <p:cNvPr id="4" name="Picture 3">
            <a:extLst>
              <a:ext uri="{FF2B5EF4-FFF2-40B4-BE49-F238E27FC236}">
                <a16:creationId xmlns:a16="http://schemas.microsoft.com/office/drawing/2014/main" id="{024ABB6F-EC52-D491-CCAD-EFC1126FE199}"/>
              </a:ext>
            </a:extLst>
          </p:cNvPr>
          <p:cNvPicPr>
            <a:picLocks noChangeAspect="1"/>
          </p:cNvPicPr>
          <p:nvPr/>
        </p:nvPicPr>
        <p:blipFill>
          <a:blip r:embed="rId3"/>
          <a:stretch>
            <a:fillRect/>
          </a:stretch>
        </p:blipFill>
        <p:spPr>
          <a:xfrm>
            <a:off x="661536" y="1803846"/>
            <a:ext cx="4415985" cy="2798864"/>
          </a:xfrm>
          <a:prstGeom prst="rect">
            <a:avLst/>
          </a:prstGeom>
        </p:spPr>
      </p:pic>
    </p:spTree>
    <p:extLst>
      <p:ext uri="{BB962C8B-B14F-4D97-AF65-F5344CB8AC3E}">
        <p14:creationId xmlns:p14="http://schemas.microsoft.com/office/powerpoint/2010/main" val="829172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9"/>
        <p:cNvGrpSpPr/>
        <p:nvPr/>
      </p:nvGrpSpPr>
      <p:grpSpPr>
        <a:xfrm>
          <a:off x="0" y="0"/>
          <a:ext cx="0" cy="0"/>
          <a:chOff x="0" y="0"/>
          <a:chExt cx="0" cy="0"/>
        </a:xfrm>
      </p:grpSpPr>
      <p:sp>
        <p:nvSpPr>
          <p:cNvPr id="80" name="Google Shape;80;p15"/>
          <p:cNvSpPr txBox="1">
            <a:spLocks noGrp="1"/>
          </p:cNvSpPr>
          <p:nvPr>
            <p:ph type="ctrTitle"/>
          </p:nvPr>
        </p:nvSpPr>
        <p:spPr>
          <a:xfrm>
            <a:off x="1240022" y="274320"/>
            <a:ext cx="7025402" cy="891540"/>
          </a:xfrm>
          <a:prstGeom prst="rect">
            <a:avLst/>
          </a:prstGeom>
        </p:spPr>
        <p:txBody>
          <a:bodyPr spcFirstLastPara="1" vert="horz" lIns="91440" tIns="45720" rIns="91440" bIns="45720" rtlCol="0" anchor="ctr" anchorCtr="0">
            <a:normAutofit/>
          </a:bodyPr>
          <a:lstStyle/>
          <a:p>
            <a:pPr marL="0" lvl="0" indent="0" algn="l" defTabSz="914400">
              <a:spcAft>
                <a:spcPts val="0"/>
              </a:spcAft>
            </a:pPr>
            <a:r>
              <a:rPr lang="en-US" sz="4400" b="1" kern="1200" dirty="0">
                <a:solidFill>
                  <a:schemeClr val="tx1"/>
                </a:solidFill>
                <a:latin typeface="+mj-lt"/>
                <a:ea typeface="+mj-ea"/>
                <a:cs typeface="+mj-cs"/>
              </a:rPr>
              <a:t>Models – Naïve Bayes (1/2)</a:t>
            </a:r>
          </a:p>
        </p:txBody>
      </p:sp>
      <p:sp>
        <p:nvSpPr>
          <p:cNvPr id="86" name="Freeform: Shape 85">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23075" cy="1168659"/>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8" name="Freeform: Shape 87">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68730"/>
            <a:ext cx="9144000" cy="387477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0" name="Freeform: Shape 89">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68730"/>
            <a:ext cx="728740" cy="1572735"/>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Google Shape;81;p15"/>
          <p:cNvSpPr txBox="1">
            <a:spLocks noGrp="1"/>
          </p:cNvSpPr>
          <p:nvPr>
            <p:ph type="subTitle" idx="1"/>
          </p:nvPr>
        </p:nvSpPr>
        <p:spPr>
          <a:xfrm>
            <a:off x="5077522" y="1632204"/>
            <a:ext cx="3434576" cy="3031236"/>
          </a:xfrm>
          <a:prstGeom prst="rect">
            <a:avLst/>
          </a:prstGeom>
        </p:spPr>
        <p:txBody>
          <a:bodyPr spcFirstLastPara="1" vert="horz" lIns="91440" tIns="45720" rIns="91440" bIns="45720" rtlCol="0" anchor="t" anchorCtr="0">
            <a:noAutofit/>
          </a:bodyPr>
          <a:lstStyle/>
          <a:p>
            <a:pPr marL="341313" lvl="0" indent="-228600" algn="l" defTabSz="914400">
              <a:spcBef>
                <a:spcPts val="0"/>
              </a:spcBef>
              <a:spcAft>
                <a:spcPts val="600"/>
              </a:spcAft>
              <a:buClr>
                <a:schemeClr val="dk1"/>
              </a:buClr>
              <a:buSzPct val="77000"/>
              <a:buFont typeface="Arial" panose="020B0604020202020204" pitchFamily="34" charset="0"/>
              <a:buChar char="•"/>
            </a:pPr>
            <a:r>
              <a:rPr lang="en-IN" sz="1200" dirty="0"/>
              <a:t>The misclassification rate is 14.8% for training data, which has increased slightly to 15.4% for validation data and 15.2% for test data</a:t>
            </a:r>
          </a:p>
          <a:p>
            <a:pPr marL="341313" lvl="0" indent="-228600" algn="l" defTabSz="914400">
              <a:spcBef>
                <a:spcPts val="0"/>
              </a:spcBef>
              <a:spcAft>
                <a:spcPts val="600"/>
              </a:spcAft>
              <a:buClr>
                <a:schemeClr val="dk1"/>
              </a:buClr>
              <a:buSzPct val="77000"/>
              <a:buFont typeface="Arial" panose="020B0604020202020204" pitchFamily="34" charset="0"/>
              <a:buChar char="•"/>
            </a:pPr>
            <a:r>
              <a:rPr lang="en-IN" sz="1200" dirty="0"/>
              <a:t>The total accuracy of prediction for training data is 19,898/23,361 = 85.2%</a:t>
            </a:r>
          </a:p>
          <a:p>
            <a:pPr marL="341313" lvl="0" indent="-228600" algn="l" defTabSz="914400">
              <a:spcBef>
                <a:spcPts val="0"/>
              </a:spcBef>
              <a:spcAft>
                <a:spcPts val="600"/>
              </a:spcAft>
              <a:buClr>
                <a:schemeClr val="dk1"/>
              </a:buClr>
              <a:buSzPct val="77000"/>
              <a:buFont typeface="Arial" panose="020B0604020202020204" pitchFamily="34" charset="0"/>
              <a:buChar char="•"/>
            </a:pPr>
            <a:r>
              <a:rPr lang="en-IN" sz="1200" dirty="0"/>
              <a:t>The total accuracy of prediction for validation data is 11,855/14,017 = 84.6%</a:t>
            </a:r>
          </a:p>
          <a:p>
            <a:pPr marL="341313" lvl="0" indent="-228600" algn="l" defTabSz="914400">
              <a:spcBef>
                <a:spcPts val="0"/>
              </a:spcBef>
              <a:spcAft>
                <a:spcPts val="600"/>
              </a:spcAft>
              <a:buClr>
                <a:schemeClr val="dk1"/>
              </a:buClr>
              <a:buSzPct val="77000"/>
              <a:buFont typeface="Arial" panose="020B0604020202020204" pitchFamily="34" charset="0"/>
              <a:buChar char="•"/>
            </a:pPr>
            <a:r>
              <a:rPr lang="en-IN" sz="1200" dirty="0"/>
              <a:t>The total accuracy of prediction for test data is 7,928/9,344 = 84.9%</a:t>
            </a:r>
          </a:p>
          <a:p>
            <a:pPr marL="341313" lvl="0" indent="-228600" algn="l" defTabSz="914400">
              <a:spcBef>
                <a:spcPts val="0"/>
              </a:spcBef>
              <a:spcAft>
                <a:spcPts val="600"/>
              </a:spcAft>
              <a:buClr>
                <a:schemeClr val="dk1"/>
              </a:buClr>
              <a:buSzPct val="77000"/>
              <a:buFont typeface="Arial" panose="020B0604020202020204" pitchFamily="34" charset="0"/>
              <a:buChar char="•"/>
            </a:pPr>
            <a:r>
              <a:rPr lang="en-IN" sz="1200" dirty="0"/>
              <a:t>The accuracy of 1 prediction for training data is 4,895/6,279 = 78.0%</a:t>
            </a:r>
          </a:p>
          <a:p>
            <a:pPr marL="341313" lvl="0" indent="-228600" algn="l" defTabSz="914400">
              <a:spcBef>
                <a:spcPts val="0"/>
              </a:spcBef>
              <a:spcAft>
                <a:spcPts val="600"/>
              </a:spcAft>
              <a:buClr>
                <a:schemeClr val="dk1"/>
              </a:buClr>
              <a:buSzPct val="77000"/>
              <a:buFont typeface="Arial" panose="020B0604020202020204" pitchFamily="34" charset="0"/>
              <a:buChar char="•"/>
            </a:pPr>
            <a:r>
              <a:rPr lang="en-IN" sz="1200" dirty="0"/>
              <a:t>The accuracy of 1 prediction for validation data is 2,863/3,722 = 76.9%</a:t>
            </a:r>
          </a:p>
          <a:p>
            <a:pPr marL="341313" indent="-228600" algn="l" defTabSz="914400">
              <a:spcBef>
                <a:spcPts val="0"/>
              </a:spcBef>
              <a:spcAft>
                <a:spcPts val="600"/>
              </a:spcAft>
              <a:buClr>
                <a:schemeClr val="dk1"/>
              </a:buClr>
              <a:buSzPct val="77000"/>
              <a:buFont typeface="Arial" panose="020B0604020202020204" pitchFamily="34" charset="0"/>
              <a:buChar char="•"/>
            </a:pPr>
            <a:r>
              <a:rPr lang="en-IN" sz="1200" dirty="0"/>
              <a:t>The accuracy of 1 prediction for test data is 1,912/2,507 = 76.3%</a:t>
            </a:r>
          </a:p>
          <a:p>
            <a:pPr marL="341313" lvl="0" indent="-228600" algn="l" defTabSz="914400">
              <a:spcBef>
                <a:spcPts val="0"/>
              </a:spcBef>
              <a:spcAft>
                <a:spcPts val="600"/>
              </a:spcAft>
              <a:buClr>
                <a:schemeClr val="dk1"/>
              </a:buClr>
              <a:buSzPct val="77000"/>
              <a:buFont typeface="Arial" panose="020B0604020202020204" pitchFamily="34" charset="0"/>
              <a:buChar char="•"/>
            </a:pPr>
            <a:endParaRPr lang="en-IN" sz="1200" dirty="0"/>
          </a:p>
        </p:txBody>
      </p:sp>
      <p:pic>
        <p:nvPicPr>
          <p:cNvPr id="4" name="Picture 3">
            <a:extLst>
              <a:ext uri="{FF2B5EF4-FFF2-40B4-BE49-F238E27FC236}">
                <a16:creationId xmlns:a16="http://schemas.microsoft.com/office/drawing/2014/main" id="{2CAAEACF-0C53-1795-DFF7-7CC6681E1AC5}"/>
              </a:ext>
            </a:extLst>
          </p:cNvPr>
          <p:cNvPicPr>
            <a:picLocks noChangeAspect="1"/>
          </p:cNvPicPr>
          <p:nvPr/>
        </p:nvPicPr>
        <p:blipFill>
          <a:blip r:embed="rId3"/>
          <a:stretch>
            <a:fillRect/>
          </a:stretch>
        </p:blipFill>
        <p:spPr>
          <a:xfrm>
            <a:off x="526623" y="2083612"/>
            <a:ext cx="4572000" cy="2128420"/>
          </a:xfrm>
          <a:prstGeom prst="rect">
            <a:avLst/>
          </a:prstGeom>
        </p:spPr>
      </p:pic>
    </p:spTree>
    <p:extLst>
      <p:ext uri="{BB962C8B-B14F-4D97-AF65-F5344CB8AC3E}">
        <p14:creationId xmlns:p14="http://schemas.microsoft.com/office/powerpoint/2010/main" val="1620242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9"/>
        <p:cNvGrpSpPr/>
        <p:nvPr/>
      </p:nvGrpSpPr>
      <p:grpSpPr>
        <a:xfrm>
          <a:off x="0" y="0"/>
          <a:ext cx="0" cy="0"/>
          <a:chOff x="0" y="0"/>
          <a:chExt cx="0" cy="0"/>
        </a:xfrm>
      </p:grpSpPr>
      <p:sp>
        <p:nvSpPr>
          <p:cNvPr id="80" name="Google Shape;80;p15"/>
          <p:cNvSpPr txBox="1">
            <a:spLocks noGrp="1"/>
          </p:cNvSpPr>
          <p:nvPr>
            <p:ph type="ctrTitle"/>
          </p:nvPr>
        </p:nvSpPr>
        <p:spPr>
          <a:xfrm>
            <a:off x="1240022" y="274320"/>
            <a:ext cx="7025402" cy="891540"/>
          </a:xfrm>
          <a:prstGeom prst="rect">
            <a:avLst/>
          </a:prstGeom>
        </p:spPr>
        <p:txBody>
          <a:bodyPr spcFirstLastPara="1" vert="horz" lIns="91440" tIns="45720" rIns="91440" bIns="45720" rtlCol="0" anchor="ctr" anchorCtr="0">
            <a:normAutofit/>
          </a:bodyPr>
          <a:lstStyle/>
          <a:p>
            <a:pPr marL="0" lvl="0" indent="0" algn="l" defTabSz="914400">
              <a:spcAft>
                <a:spcPts val="0"/>
              </a:spcAft>
            </a:pPr>
            <a:r>
              <a:rPr lang="en-US" sz="4400" b="1" kern="1200" dirty="0">
                <a:solidFill>
                  <a:schemeClr val="tx1"/>
                </a:solidFill>
                <a:latin typeface="+mj-lt"/>
                <a:ea typeface="+mj-ea"/>
                <a:cs typeface="+mj-cs"/>
              </a:rPr>
              <a:t>Models – Naïve Bayes (2/2)</a:t>
            </a:r>
          </a:p>
        </p:txBody>
      </p:sp>
      <p:sp>
        <p:nvSpPr>
          <p:cNvPr id="86" name="Freeform: Shape 85">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23075" cy="1168659"/>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8" name="Freeform: Shape 87">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68730"/>
            <a:ext cx="9144000" cy="387477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0" name="Freeform: Shape 89">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68730"/>
            <a:ext cx="728740" cy="1572735"/>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Google Shape;81;p15"/>
          <p:cNvSpPr txBox="1">
            <a:spLocks noGrp="1"/>
          </p:cNvSpPr>
          <p:nvPr>
            <p:ph type="subTitle" idx="1"/>
          </p:nvPr>
        </p:nvSpPr>
        <p:spPr>
          <a:xfrm>
            <a:off x="5077522" y="1632204"/>
            <a:ext cx="3187903" cy="3031236"/>
          </a:xfrm>
          <a:prstGeom prst="rect">
            <a:avLst/>
          </a:prstGeom>
        </p:spPr>
        <p:txBody>
          <a:bodyPr spcFirstLastPara="1" vert="horz" lIns="91440" tIns="45720" rIns="91440" bIns="45720" rtlCol="0" anchor="t" anchorCtr="0">
            <a:noAutofit/>
          </a:bodyPr>
          <a:lstStyle/>
          <a:p>
            <a:pPr marL="341313" lvl="0" indent="-228600" algn="l" defTabSz="914400">
              <a:spcBef>
                <a:spcPts val="0"/>
              </a:spcBef>
              <a:spcAft>
                <a:spcPts val="600"/>
              </a:spcAft>
              <a:buClr>
                <a:schemeClr val="dk1"/>
              </a:buClr>
              <a:buSzPct val="77000"/>
              <a:buFont typeface="Arial" panose="020B0604020202020204" pitchFamily="34" charset="0"/>
              <a:buChar char="•"/>
            </a:pPr>
            <a:r>
              <a:rPr lang="en-IN" sz="1200" dirty="0"/>
              <a:t>Lift for training data = 78/29.8 = 2.62</a:t>
            </a:r>
          </a:p>
          <a:p>
            <a:pPr marL="341313" lvl="0" indent="-228600" algn="l" defTabSz="914400">
              <a:spcBef>
                <a:spcPts val="0"/>
              </a:spcBef>
              <a:spcAft>
                <a:spcPts val="600"/>
              </a:spcAft>
              <a:buClr>
                <a:schemeClr val="dk1"/>
              </a:buClr>
              <a:buSzPct val="77000"/>
              <a:buFont typeface="Arial" panose="020B0604020202020204" pitchFamily="34" charset="0"/>
              <a:buChar char="•"/>
            </a:pPr>
            <a:r>
              <a:rPr lang="en-IN" sz="1200" dirty="0"/>
              <a:t>Lift for validation data = 76.9/29.7 = 2.59</a:t>
            </a:r>
          </a:p>
          <a:p>
            <a:pPr marL="341313" lvl="0" indent="-228600" algn="l" defTabSz="914400">
              <a:spcBef>
                <a:spcPts val="0"/>
              </a:spcBef>
              <a:spcAft>
                <a:spcPts val="600"/>
              </a:spcAft>
              <a:buClr>
                <a:schemeClr val="dk1"/>
              </a:buClr>
              <a:buSzPct val="77000"/>
              <a:buFont typeface="Arial" panose="020B0604020202020204" pitchFamily="34" charset="0"/>
              <a:buChar char="•"/>
            </a:pPr>
            <a:r>
              <a:rPr lang="en-IN" sz="1200" dirty="0"/>
              <a:t>Lift for test data = 76.3/29.2 = 2.61</a:t>
            </a:r>
          </a:p>
          <a:p>
            <a:pPr marL="341313" lvl="0" indent="-228600" algn="l" defTabSz="914400">
              <a:spcBef>
                <a:spcPts val="0"/>
              </a:spcBef>
              <a:spcAft>
                <a:spcPts val="600"/>
              </a:spcAft>
              <a:buClr>
                <a:schemeClr val="dk1"/>
              </a:buClr>
              <a:buSzPct val="77000"/>
              <a:buFont typeface="Arial" panose="020B0604020202020204" pitchFamily="34" charset="0"/>
              <a:buChar char="•"/>
            </a:pPr>
            <a:r>
              <a:rPr lang="en-IN" sz="1200" dirty="0"/>
              <a:t>Used to predict categorical from categorical variables</a:t>
            </a:r>
          </a:p>
          <a:p>
            <a:pPr marL="341313" lvl="0" indent="-228600" algn="l" defTabSz="914400">
              <a:spcBef>
                <a:spcPts val="0"/>
              </a:spcBef>
              <a:spcAft>
                <a:spcPts val="600"/>
              </a:spcAft>
              <a:buClr>
                <a:schemeClr val="dk1"/>
              </a:buClr>
              <a:buSzPct val="77000"/>
              <a:buFont typeface="Arial" panose="020B0604020202020204" pitchFamily="34" charset="0"/>
              <a:buChar char="•"/>
            </a:pPr>
            <a:r>
              <a:rPr lang="en-IN" sz="1200" dirty="0"/>
              <a:t>Column “</a:t>
            </a:r>
            <a:r>
              <a:rPr lang="en-IN" sz="1200" dirty="0" err="1"/>
              <a:t>Number.of.Engines</a:t>
            </a:r>
            <a:r>
              <a:rPr lang="en-IN" sz="1200" dirty="0"/>
              <a:t>” had the lowest </a:t>
            </a:r>
            <a:r>
              <a:rPr lang="en-IN" sz="1200" dirty="0" err="1"/>
              <a:t>logworth</a:t>
            </a:r>
            <a:r>
              <a:rPr lang="en-IN" sz="1200" dirty="0"/>
              <a:t>, and hence wasn’t converted from numerical to categorical</a:t>
            </a:r>
          </a:p>
          <a:p>
            <a:pPr marL="341313" lvl="0" indent="-228600" algn="l" defTabSz="914400">
              <a:spcBef>
                <a:spcPts val="0"/>
              </a:spcBef>
              <a:spcAft>
                <a:spcPts val="600"/>
              </a:spcAft>
              <a:buClr>
                <a:schemeClr val="dk1"/>
              </a:buClr>
              <a:buSzPct val="77000"/>
              <a:buFont typeface="Arial" panose="020B0604020202020204" pitchFamily="34" charset="0"/>
              <a:buChar char="•"/>
            </a:pPr>
            <a:r>
              <a:rPr lang="en-IN" sz="1200" dirty="0"/>
              <a:t>The area under the ROC curve is 0.888 for training, 0.879 for validation and 0.881 for test</a:t>
            </a:r>
          </a:p>
        </p:txBody>
      </p:sp>
      <p:pic>
        <p:nvPicPr>
          <p:cNvPr id="3" name="Picture 2">
            <a:extLst>
              <a:ext uri="{FF2B5EF4-FFF2-40B4-BE49-F238E27FC236}">
                <a16:creationId xmlns:a16="http://schemas.microsoft.com/office/drawing/2014/main" id="{754490A1-257E-2BD8-1ABF-CFA2D934AD38}"/>
              </a:ext>
            </a:extLst>
          </p:cNvPr>
          <p:cNvPicPr>
            <a:picLocks noChangeAspect="1"/>
          </p:cNvPicPr>
          <p:nvPr/>
        </p:nvPicPr>
        <p:blipFill>
          <a:blip r:embed="rId3"/>
          <a:stretch>
            <a:fillRect/>
          </a:stretch>
        </p:blipFill>
        <p:spPr>
          <a:xfrm>
            <a:off x="705987" y="1712262"/>
            <a:ext cx="4371536" cy="1598963"/>
          </a:xfrm>
          <a:prstGeom prst="rect">
            <a:avLst/>
          </a:prstGeom>
        </p:spPr>
      </p:pic>
      <p:pic>
        <p:nvPicPr>
          <p:cNvPr id="7" name="Picture 6">
            <a:extLst>
              <a:ext uri="{FF2B5EF4-FFF2-40B4-BE49-F238E27FC236}">
                <a16:creationId xmlns:a16="http://schemas.microsoft.com/office/drawing/2014/main" id="{972F3671-18B1-4230-5083-FC0AC1C9C65C}"/>
              </a:ext>
            </a:extLst>
          </p:cNvPr>
          <p:cNvPicPr>
            <a:picLocks noChangeAspect="1"/>
          </p:cNvPicPr>
          <p:nvPr/>
        </p:nvPicPr>
        <p:blipFill>
          <a:blip r:embed="rId4"/>
          <a:stretch>
            <a:fillRect/>
          </a:stretch>
        </p:blipFill>
        <p:spPr>
          <a:xfrm>
            <a:off x="1707744" y="3311225"/>
            <a:ext cx="2390775" cy="1653562"/>
          </a:xfrm>
          <a:prstGeom prst="rect">
            <a:avLst/>
          </a:prstGeom>
        </p:spPr>
      </p:pic>
    </p:spTree>
    <p:extLst>
      <p:ext uri="{BB962C8B-B14F-4D97-AF65-F5344CB8AC3E}">
        <p14:creationId xmlns:p14="http://schemas.microsoft.com/office/powerpoint/2010/main" val="1045166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9"/>
        <p:cNvGrpSpPr/>
        <p:nvPr/>
      </p:nvGrpSpPr>
      <p:grpSpPr>
        <a:xfrm>
          <a:off x="0" y="0"/>
          <a:ext cx="0" cy="0"/>
          <a:chOff x="0" y="0"/>
          <a:chExt cx="0" cy="0"/>
        </a:xfrm>
      </p:grpSpPr>
      <p:sp>
        <p:nvSpPr>
          <p:cNvPr id="80" name="Google Shape;80;p15"/>
          <p:cNvSpPr txBox="1">
            <a:spLocks noGrp="1"/>
          </p:cNvSpPr>
          <p:nvPr>
            <p:ph type="ctrTitle"/>
          </p:nvPr>
        </p:nvSpPr>
        <p:spPr>
          <a:xfrm>
            <a:off x="1240022" y="274320"/>
            <a:ext cx="7025402" cy="891540"/>
          </a:xfrm>
          <a:prstGeom prst="rect">
            <a:avLst/>
          </a:prstGeom>
        </p:spPr>
        <p:txBody>
          <a:bodyPr spcFirstLastPara="1" vert="horz" lIns="91440" tIns="45720" rIns="91440" bIns="45720" rtlCol="0" anchor="ctr" anchorCtr="0">
            <a:normAutofit/>
          </a:bodyPr>
          <a:lstStyle/>
          <a:p>
            <a:pPr marL="0" lvl="0" indent="0" algn="l" defTabSz="914400">
              <a:spcAft>
                <a:spcPts val="0"/>
              </a:spcAft>
            </a:pPr>
            <a:r>
              <a:rPr lang="en-US" sz="4400" b="1" kern="1200" dirty="0">
                <a:solidFill>
                  <a:schemeClr val="tx1"/>
                </a:solidFill>
                <a:latin typeface="+mj-lt"/>
                <a:ea typeface="+mj-ea"/>
                <a:cs typeface="+mj-cs"/>
              </a:rPr>
              <a:t>Models – Ensemble</a:t>
            </a:r>
          </a:p>
        </p:txBody>
      </p:sp>
      <p:sp>
        <p:nvSpPr>
          <p:cNvPr id="86" name="Freeform: Shape 85">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23075" cy="1168659"/>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8" name="Freeform: Shape 87">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68730"/>
            <a:ext cx="9144000" cy="387477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0" name="Freeform: Shape 89">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68730"/>
            <a:ext cx="728740" cy="1572735"/>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Google Shape;81;p15"/>
          <p:cNvSpPr txBox="1">
            <a:spLocks noGrp="1"/>
          </p:cNvSpPr>
          <p:nvPr>
            <p:ph type="subTitle" idx="1"/>
          </p:nvPr>
        </p:nvSpPr>
        <p:spPr>
          <a:xfrm>
            <a:off x="1240022" y="4140818"/>
            <a:ext cx="7025403" cy="619264"/>
          </a:xfrm>
          <a:prstGeom prst="rect">
            <a:avLst/>
          </a:prstGeom>
        </p:spPr>
        <p:txBody>
          <a:bodyPr spcFirstLastPara="1" vert="horz" lIns="91440" tIns="45720" rIns="91440" bIns="45720" rtlCol="0" anchor="t" anchorCtr="0">
            <a:noAutofit/>
          </a:bodyPr>
          <a:lstStyle/>
          <a:p>
            <a:pPr marL="341313" lvl="0" indent="-228600" algn="l" defTabSz="914400">
              <a:spcBef>
                <a:spcPts val="0"/>
              </a:spcBef>
              <a:spcAft>
                <a:spcPts val="600"/>
              </a:spcAft>
              <a:buClr>
                <a:schemeClr val="dk1"/>
              </a:buClr>
              <a:buSzPct val="77000"/>
              <a:buFont typeface="Arial" panose="020B0604020202020204" pitchFamily="34" charset="0"/>
              <a:buChar char="•"/>
            </a:pPr>
            <a:r>
              <a:rPr lang="en-IN" sz="1200" dirty="0"/>
              <a:t>In validation, RASE is lowest in Nominal Logistic while Neural Network has the largest R Square</a:t>
            </a:r>
          </a:p>
        </p:txBody>
      </p:sp>
      <p:pic>
        <p:nvPicPr>
          <p:cNvPr id="6" name="Picture 5">
            <a:extLst>
              <a:ext uri="{FF2B5EF4-FFF2-40B4-BE49-F238E27FC236}">
                <a16:creationId xmlns:a16="http://schemas.microsoft.com/office/drawing/2014/main" id="{7D117505-9C52-DA15-E36E-84C3051239A7}"/>
              </a:ext>
            </a:extLst>
          </p:cNvPr>
          <p:cNvPicPr>
            <a:picLocks noChangeAspect="1"/>
          </p:cNvPicPr>
          <p:nvPr/>
        </p:nvPicPr>
        <p:blipFill>
          <a:blip r:embed="rId3"/>
          <a:stretch>
            <a:fillRect/>
          </a:stretch>
        </p:blipFill>
        <p:spPr>
          <a:xfrm>
            <a:off x="1323075" y="1452054"/>
            <a:ext cx="5709424" cy="2612193"/>
          </a:xfrm>
          <a:prstGeom prst="rect">
            <a:avLst/>
          </a:prstGeom>
        </p:spPr>
      </p:pic>
    </p:spTree>
    <p:extLst>
      <p:ext uri="{BB962C8B-B14F-4D97-AF65-F5344CB8AC3E}">
        <p14:creationId xmlns:p14="http://schemas.microsoft.com/office/powerpoint/2010/main" val="2439544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9"/>
        <p:cNvGrpSpPr/>
        <p:nvPr/>
      </p:nvGrpSpPr>
      <p:grpSpPr>
        <a:xfrm>
          <a:off x="0" y="0"/>
          <a:ext cx="0" cy="0"/>
          <a:chOff x="0" y="0"/>
          <a:chExt cx="0" cy="0"/>
        </a:xfrm>
      </p:grpSpPr>
      <p:sp>
        <p:nvSpPr>
          <p:cNvPr id="80" name="Google Shape;80;p15"/>
          <p:cNvSpPr txBox="1">
            <a:spLocks noGrp="1"/>
          </p:cNvSpPr>
          <p:nvPr>
            <p:ph type="ctrTitle"/>
          </p:nvPr>
        </p:nvSpPr>
        <p:spPr>
          <a:xfrm>
            <a:off x="1240022" y="274320"/>
            <a:ext cx="7025402" cy="891540"/>
          </a:xfrm>
          <a:prstGeom prst="rect">
            <a:avLst/>
          </a:prstGeom>
        </p:spPr>
        <p:txBody>
          <a:bodyPr spcFirstLastPara="1" vert="horz" lIns="91440" tIns="45720" rIns="91440" bIns="45720" rtlCol="0" anchor="ctr" anchorCtr="0">
            <a:normAutofit fontScale="90000"/>
          </a:bodyPr>
          <a:lstStyle/>
          <a:p>
            <a:pPr marL="0" lvl="0" indent="0" algn="l" defTabSz="914400">
              <a:spcAft>
                <a:spcPts val="0"/>
              </a:spcAft>
            </a:pPr>
            <a:r>
              <a:rPr lang="en-US" sz="4400" b="1" kern="1200" dirty="0">
                <a:solidFill>
                  <a:schemeClr val="tx1"/>
                </a:solidFill>
                <a:latin typeface="+mj-lt"/>
                <a:ea typeface="+mj-ea"/>
                <a:cs typeface="+mj-cs"/>
              </a:rPr>
              <a:t>Models </a:t>
            </a:r>
            <a:r>
              <a:rPr lang="en-US" sz="4400" b="1" dirty="0"/>
              <a:t>–Discriminant Analysis     (1/2)</a:t>
            </a:r>
            <a:endParaRPr lang="en-US" sz="4400" b="1" kern="1200" dirty="0">
              <a:solidFill>
                <a:schemeClr val="tx1"/>
              </a:solidFill>
              <a:latin typeface="+mj-lt"/>
              <a:ea typeface="+mj-ea"/>
              <a:cs typeface="+mj-cs"/>
            </a:endParaRPr>
          </a:p>
        </p:txBody>
      </p:sp>
      <p:sp>
        <p:nvSpPr>
          <p:cNvPr id="86" name="Freeform: Shape 85">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23075" cy="1168659"/>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Freeform: Shape 87">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68730"/>
            <a:ext cx="9144000" cy="387477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Freeform: Shape 89">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68730"/>
            <a:ext cx="728740" cy="1572735"/>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Google Shape;81;p15"/>
          <p:cNvSpPr txBox="1">
            <a:spLocks noGrp="1"/>
          </p:cNvSpPr>
          <p:nvPr>
            <p:ph type="subTitle" idx="1"/>
          </p:nvPr>
        </p:nvSpPr>
        <p:spPr>
          <a:xfrm>
            <a:off x="5077522" y="1632204"/>
            <a:ext cx="3442010" cy="3031236"/>
          </a:xfrm>
          <a:prstGeom prst="rect">
            <a:avLst/>
          </a:prstGeom>
        </p:spPr>
        <p:txBody>
          <a:bodyPr spcFirstLastPara="1" vert="horz" lIns="91440" tIns="45720" rIns="91440" bIns="45720" rtlCol="0" anchor="t" anchorCtr="0">
            <a:noAutofit/>
          </a:bodyPr>
          <a:lstStyle/>
          <a:p>
            <a:pPr marL="341313" indent="-228600" algn="l" defTabSz="914400">
              <a:spcBef>
                <a:spcPts val="0"/>
              </a:spcBef>
              <a:spcAft>
                <a:spcPts val="600"/>
              </a:spcAft>
              <a:buClr>
                <a:schemeClr val="dk1"/>
              </a:buClr>
              <a:buSzPct val="77000"/>
              <a:buFont typeface="Arial" panose="020B0604020202020204" pitchFamily="34" charset="0"/>
              <a:buChar char="•"/>
            </a:pPr>
            <a:r>
              <a:rPr lang="en-IN" sz="1200" dirty="0"/>
              <a:t>Since, all the predictor variables are nominal categorical variables , we attempted to convert these columns into indicator columns for the analysis except for the column ‘Make’ as it has 386 values</a:t>
            </a:r>
          </a:p>
          <a:p>
            <a:pPr marL="341313" indent="-228600" algn="l" defTabSz="914400">
              <a:spcBef>
                <a:spcPts val="0"/>
              </a:spcBef>
              <a:spcAft>
                <a:spcPts val="600"/>
              </a:spcAft>
              <a:buClr>
                <a:schemeClr val="dk1"/>
              </a:buClr>
              <a:buSzPct val="77000"/>
              <a:buFont typeface="Arial" panose="020B0604020202020204" pitchFamily="34" charset="0"/>
              <a:buChar char="•"/>
            </a:pPr>
            <a:r>
              <a:rPr lang="en-IN" sz="1200" dirty="0"/>
              <a:t>The Misclassification percentage for Training, Validation and Test are 14.94 %, 15.17%, 15.01% respectively</a:t>
            </a:r>
          </a:p>
          <a:p>
            <a:pPr marL="341313" indent="-228600" algn="l" defTabSz="914400">
              <a:spcBef>
                <a:spcPts val="0"/>
              </a:spcBef>
              <a:spcAft>
                <a:spcPts val="600"/>
              </a:spcAft>
              <a:buClr>
                <a:schemeClr val="dk1"/>
              </a:buClr>
              <a:buSzPct val="77000"/>
              <a:buFont typeface="Arial" panose="020B0604020202020204" pitchFamily="34" charset="0"/>
              <a:buChar char="•"/>
            </a:pPr>
            <a:r>
              <a:rPr lang="en-IN" sz="1200" dirty="0"/>
              <a:t>The Total Accuracy for Training, Validation and Test are 85.06%, 84.83%, 84.99% respectively</a:t>
            </a:r>
          </a:p>
          <a:p>
            <a:pPr marL="341313" indent="-228600" algn="l" defTabSz="914400">
              <a:spcBef>
                <a:spcPts val="0"/>
              </a:spcBef>
              <a:spcAft>
                <a:spcPts val="600"/>
              </a:spcAft>
              <a:buClr>
                <a:schemeClr val="dk1"/>
              </a:buClr>
              <a:buSzPct val="77000"/>
              <a:buFont typeface="Arial" panose="020B0604020202020204" pitchFamily="34" charset="0"/>
              <a:buChar char="•"/>
            </a:pPr>
            <a:r>
              <a:rPr lang="en-IN" sz="1200" dirty="0"/>
              <a:t>The Accuracy of 1 prediction for Training = 76.82%</a:t>
            </a:r>
          </a:p>
          <a:p>
            <a:pPr marL="341313" indent="-228600" algn="l" defTabSz="914400">
              <a:spcBef>
                <a:spcPts val="0"/>
              </a:spcBef>
              <a:spcAft>
                <a:spcPts val="600"/>
              </a:spcAft>
              <a:buClr>
                <a:schemeClr val="dk1"/>
              </a:buClr>
              <a:buSzPct val="77000"/>
              <a:buFont typeface="Arial" panose="020B0604020202020204" pitchFamily="34" charset="0"/>
              <a:buChar char="•"/>
            </a:pPr>
            <a:r>
              <a:rPr lang="en-IN" sz="1200" dirty="0"/>
              <a:t> The Accuracy of 1 prediction for Validation= 76.40%</a:t>
            </a:r>
          </a:p>
          <a:p>
            <a:pPr marL="341313" indent="-228600" algn="l" defTabSz="914400">
              <a:spcBef>
                <a:spcPts val="0"/>
              </a:spcBef>
              <a:spcAft>
                <a:spcPts val="600"/>
              </a:spcAft>
              <a:buClr>
                <a:schemeClr val="dk1"/>
              </a:buClr>
              <a:buSzPct val="77000"/>
              <a:buFont typeface="Arial" panose="020B0604020202020204" pitchFamily="34" charset="0"/>
              <a:buChar char="•"/>
            </a:pPr>
            <a:r>
              <a:rPr lang="en-IN" sz="1200" dirty="0"/>
              <a:t> The Accuracy of 1 prediction for Test =  75.65%</a:t>
            </a:r>
          </a:p>
          <a:p>
            <a:pPr marL="341313" lvl="0" indent="-228600" algn="l" defTabSz="914400">
              <a:spcBef>
                <a:spcPts val="0"/>
              </a:spcBef>
              <a:spcAft>
                <a:spcPts val="600"/>
              </a:spcAft>
              <a:buClr>
                <a:schemeClr val="dk1"/>
              </a:buClr>
              <a:buSzPct val="77000"/>
              <a:buFont typeface="Arial" panose="020B0604020202020204" pitchFamily="34" charset="0"/>
              <a:buChar char="•"/>
            </a:pPr>
            <a:endParaRPr lang="en-IN" sz="1200" dirty="0"/>
          </a:p>
        </p:txBody>
      </p:sp>
      <p:pic>
        <p:nvPicPr>
          <p:cNvPr id="3" name="Picture 2">
            <a:extLst>
              <a:ext uri="{FF2B5EF4-FFF2-40B4-BE49-F238E27FC236}">
                <a16:creationId xmlns:a16="http://schemas.microsoft.com/office/drawing/2014/main" id="{AB6373FF-3676-5960-FB93-D5CBAE078810}"/>
              </a:ext>
            </a:extLst>
          </p:cNvPr>
          <p:cNvPicPr>
            <a:picLocks noChangeAspect="1"/>
          </p:cNvPicPr>
          <p:nvPr/>
        </p:nvPicPr>
        <p:blipFill>
          <a:blip r:embed="rId3"/>
          <a:stretch>
            <a:fillRect/>
          </a:stretch>
        </p:blipFill>
        <p:spPr>
          <a:xfrm>
            <a:off x="976184" y="1538136"/>
            <a:ext cx="4101338" cy="2606658"/>
          </a:xfrm>
          <a:prstGeom prst="rect">
            <a:avLst/>
          </a:prstGeom>
        </p:spPr>
      </p:pic>
    </p:spTree>
    <p:extLst>
      <p:ext uri="{BB962C8B-B14F-4D97-AF65-F5344CB8AC3E}">
        <p14:creationId xmlns:p14="http://schemas.microsoft.com/office/powerpoint/2010/main" val="2972092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9"/>
        <p:cNvGrpSpPr/>
        <p:nvPr/>
      </p:nvGrpSpPr>
      <p:grpSpPr>
        <a:xfrm>
          <a:off x="0" y="0"/>
          <a:ext cx="0" cy="0"/>
          <a:chOff x="0" y="0"/>
          <a:chExt cx="0" cy="0"/>
        </a:xfrm>
      </p:grpSpPr>
      <p:sp>
        <p:nvSpPr>
          <p:cNvPr id="80" name="Google Shape;80;p15"/>
          <p:cNvSpPr txBox="1">
            <a:spLocks noGrp="1"/>
          </p:cNvSpPr>
          <p:nvPr>
            <p:ph type="ctrTitle"/>
          </p:nvPr>
        </p:nvSpPr>
        <p:spPr>
          <a:xfrm>
            <a:off x="1240022" y="274320"/>
            <a:ext cx="7025402" cy="891540"/>
          </a:xfrm>
          <a:prstGeom prst="rect">
            <a:avLst/>
          </a:prstGeom>
        </p:spPr>
        <p:txBody>
          <a:bodyPr spcFirstLastPara="1" vert="horz" lIns="91440" tIns="45720" rIns="91440" bIns="45720" rtlCol="0" anchor="ctr" anchorCtr="0">
            <a:normAutofit fontScale="90000"/>
          </a:bodyPr>
          <a:lstStyle/>
          <a:p>
            <a:pPr marL="0" lvl="0" indent="0" algn="l" defTabSz="914400">
              <a:spcAft>
                <a:spcPts val="0"/>
              </a:spcAft>
            </a:pPr>
            <a:r>
              <a:rPr lang="en-US" sz="4400" b="1" kern="1200" dirty="0">
                <a:solidFill>
                  <a:schemeClr val="tx1"/>
                </a:solidFill>
                <a:latin typeface="+mj-lt"/>
                <a:ea typeface="+mj-ea"/>
                <a:cs typeface="+mj-cs"/>
              </a:rPr>
              <a:t>Models </a:t>
            </a:r>
            <a:r>
              <a:rPr lang="en-US" sz="4400" b="1" dirty="0"/>
              <a:t>–Discriminant Analysis (2/2)</a:t>
            </a:r>
            <a:endParaRPr lang="en-US" sz="4400" b="1" kern="1200" dirty="0">
              <a:solidFill>
                <a:schemeClr val="tx1"/>
              </a:solidFill>
              <a:latin typeface="+mj-lt"/>
              <a:ea typeface="+mj-ea"/>
              <a:cs typeface="+mj-cs"/>
            </a:endParaRPr>
          </a:p>
        </p:txBody>
      </p:sp>
      <p:sp>
        <p:nvSpPr>
          <p:cNvPr id="86" name="Freeform: Shape 85">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23075" cy="1168659"/>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Freeform: Shape 87">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68730"/>
            <a:ext cx="9144000" cy="387477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Freeform: Shape 89">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68730"/>
            <a:ext cx="728740" cy="1572735"/>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Google Shape;81;p15"/>
          <p:cNvSpPr txBox="1">
            <a:spLocks noGrp="1"/>
          </p:cNvSpPr>
          <p:nvPr>
            <p:ph type="subTitle" idx="1"/>
          </p:nvPr>
        </p:nvSpPr>
        <p:spPr>
          <a:xfrm>
            <a:off x="5213446" y="1632204"/>
            <a:ext cx="3442010" cy="3031236"/>
          </a:xfrm>
          <a:prstGeom prst="rect">
            <a:avLst/>
          </a:prstGeom>
        </p:spPr>
        <p:txBody>
          <a:bodyPr spcFirstLastPara="1" vert="horz" lIns="91440" tIns="45720" rIns="91440" bIns="45720" rtlCol="0" anchor="t" anchorCtr="0">
            <a:noAutofit/>
          </a:bodyPr>
          <a:lstStyle/>
          <a:p>
            <a:pPr marL="341313" lvl="0" indent="-228600" algn="l" defTabSz="914400">
              <a:spcBef>
                <a:spcPts val="0"/>
              </a:spcBef>
              <a:spcAft>
                <a:spcPts val="600"/>
              </a:spcAft>
              <a:buClr>
                <a:schemeClr val="dk1"/>
              </a:buClr>
              <a:buSzPct val="77000"/>
              <a:buFont typeface="Arial" panose="020B0604020202020204" pitchFamily="34" charset="0"/>
              <a:buChar char="•"/>
            </a:pPr>
            <a:r>
              <a:rPr lang="en-IN" sz="1200" dirty="0"/>
              <a:t>Lift for Training =  2.57</a:t>
            </a:r>
          </a:p>
          <a:p>
            <a:pPr marL="341313" lvl="0" indent="-228600" algn="l" defTabSz="914400">
              <a:spcBef>
                <a:spcPts val="0"/>
              </a:spcBef>
              <a:spcAft>
                <a:spcPts val="600"/>
              </a:spcAft>
              <a:buClr>
                <a:schemeClr val="dk1"/>
              </a:buClr>
              <a:buSzPct val="77000"/>
              <a:buFont typeface="Arial" panose="020B0604020202020204" pitchFamily="34" charset="0"/>
              <a:buChar char="•"/>
            </a:pPr>
            <a:r>
              <a:rPr lang="en-IN" sz="1200" dirty="0"/>
              <a:t>Lift of Validation = 2.57</a:t>
            </a:r>
          </a:p>
          <a:p>
            <a:pPr marL="341313" lvl="0" indent="-228600" algn="l" defTabSz="914400">
              <a:spcBef>
                <a:spcPts val="0"/>
              </a:spcBef>
              <a:spcAft>
                <a:spcPts val="600"/>
              </a:spcAft>
              <a:buClr>
                <a:schemeClr val="dk1"/>
              </a:buClr>
              <a:buSzPct val="77000"/>
              <a:buFont typeface="Arial" panose="020B0604020202020204" pitchFamily="34" charset="0"/>
              <a:buChar char="•"/>
            </a:pPr>
            <a:r>
              <a:rPr lang="en-IN" sz="1200" dirty="0"/>
              <a:t>Lift for Test = 2.52</a:t>
            </a:r>
          </a:p>
          <a:p>
            <a:pPr marL="341313" lvl="0" indent="-228600" algn="l" defTabSz="914400">
              <a:spcBef>
                <a:spcPts val="0"/>
              </a:spcBef>
              <a:spcAft>
                <a:spcPts val="600"/>
              </a:spcAft>
              <a:buClr>
                <a:schemeClr val="dk1"/>
              </a:buClr>
              <a:buSzPct val="77000"/>
              <a:buFont typeface="Arial" panose="020B0604020202020204" pitchFamily="34" charset="0"/>
              <a:buChar char="•"/>
            </a:pPr>
            <a:r>
              <a:rPr lang="en-IN" sz="1200" dirty="0"/>
              <a:t>The Area Under the Curve = 0.8753</a:t>
            </a:r>
          </a:p>
        </p:txBody>
      </p:sp>
      <p:pic>
        <p:nvPicPr>
          <p:cNvPr id="4" name="Picture 3">
            <a:extLst>
              <a:ext uri="{FF2B5EF4-FFF2-40B4-BE49-F238E27FC236}">
                <a16:creationId xmlns:a16="http://schemas.microsoft.com/office/drawing/2014/main" id="{77F31BFA-7AA1-1B8E-42FC-57B21E2F1A39}"/>
              </a:ext>
            </a:extLst>
          </p:cNvPr>
          <p:cNvPicPr>
            <a:picLocks noChangeAspect="1"/>
          </p:cNvPicPr>
          <p:nvPr/>
        </p:nvPicPr>
        <p:blipFill>
          <a:blip r:embed="rId3"/>
          <a:stretch>
            <a:fillRect/>
          </a:stretch>
        </p:blipFill>
        <p:spPr>
          <a:xfrm>
            <a:off x="896504" y="1632204"/>
            <a:ext cx="4101805" cy="2655591"/>
          </a:xfrm>
          <a:prstGeom prst="rect">
            <a:avLst/>
          </a:prstGeom>
        </p:spPr>
      </p:pic>
    </p:spTree>
    <p:extLst>
      <p:ext uri="{BB962C8B-B14F-4D97-AF65-F5344CB8AC3E}">
        <p14:creationId xmlns:p14="http://schemas.microsoft.com/office/powerpoint/2010/main" val="943727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9"/>
        <p:cNvGrpSpPr/>
        <p:nvPr/>
      </p:nvGrpSpPr>
      <p:grpSpPr>
        <a:xfrm>
          <a:off x="0" y="0"/>
          <a:ext cx="0" cy="0"/>
          <a:chOff x="0" y="0"/>
          <a:chExt cx="0" cy="0"/>
        </a:xfrm>
      </p:grpSpPr>
      <p:sp>
        <p:nvSpPr>
          <p:cNvPr id="80" name="Google Shape;80;p15"/>
          <p:cNvSpPr txBox="1">
            <a:spLocks noGrp="1"/>
          </p:cNvSpPr>
          <p:nvPr>
            <p:ph type="ctrTitle"/>
          </p:nvPr>
        </p:nvSpPr>
        <p:spPr>
          <a:xfrm>
            <a:off x="1240022" y="274320"/>
            <a:ext cx="7025402" cy="891540"/>
          </a:xfrm>
          <a:prstGeom prst="rect">
            <a:avLst/>
          </a:prstGeom>
        </p:spPr>
        <p:txBody>
          <a:bodyPr spcFirstLastPara="1" vert="horz" lIns="91440" tIns="45720" rIns="91440" bIns="45720" rtlCol="0" anchor="ctr" anchorCtr="0">
            <a:normAutofit/>
          </a:bodyPr>
          <a:lstStyle/>
          <a:p>
            <a:pPr marL="0" lvl="0" indent="0" algn="l" defTabSz="914400">
              <a:spcAft>
                <a:spcPts val="0"/>
              </a:spcAft>
            </a:pPr>
            <a:r>
              <a:rPr lang="en-US" sz="4400" b="1" kern="1200" dirty="0">
                <a:solidFill>
                  <a:schemeClr val="tx1"/>
                </a:solidFill>
                <a:latin typeface="+mj-lt"/>
                <a:ea typeface="+mj-ea"/>
                <a:cs typeface="+mj-cs"/>
              </a:rPr>
              <a:t>Models </a:t>
            </a:r>
            <a:r>
              <a:rPr lang="en-US" sz="4400" b="1" dirty="0"/>
              <a:t>– KNN(1/2)</a:t>
            </a:r>
            <a:endParaRPr lang="en-US" sz="4400" b="1" kern="1200" dirty="0">
              <a:solidFill>
                <a:schemeClr val="tx1"/>
              </a:solidFill>
              <a:latin typeface="+mj-lt"/>
              <a:ea typeface="+mj-ea"/>
              <a:cs typeface="+mj-cs"/>
            </a:endParaRPr>
          </a:p>
        </p:txBody>
      </p:sp>
      <p:sp>
        <p:nvSpPr>
          <p:cNvPr id="86" name="Freeform: Shape 85">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23075" cy="1168659"/>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Freeform: Shape 87">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68730"/>
            <a:ext cx="9144000" cy="387477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Freeform: Shape 89">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68730"/>
            <a:ext cx="728740" cy="1572735"/>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Google Shape;81;p15"/>
          <p:cNvSpPr txBox="1">
            <a:spLocks noGrp="1"/>
          </p:cNvSpPr>
          <p:nvPr>
            <p:ph type="subTitle" idx="1"/>
          </p:nvPr>
        </p:nvSpPr>
        <p:spPr>
          <a:xfrm>
            <a:off x="5077522" y="1632204"/>
            <a:ext cx="3442010" cy="3031236"/>
          </a:xfrm>
          <a:prstGeom prst="rect">
            <a:avLst/>
          </a:prstGeom>
        </p:spPr>
        <p:txBody>
          <a:bodyPr spcFirstLastPara="1" vert="horz" lIns="91440" tIns="45720" rIns="91440" bIns="45720" rtlCol="0" anchor="t" anchorCtr="0">
            <a:noAutofit/>
          </a:bodyPr>
          <a:lstStyle/>
          <a:p>
            <a:pPr marL="112713" lvl="0" algn="l" defTabSz="914400">
              <a:spcBef>
                <a:spcPts val="0"/>
              </a:spcBef>
              <a:spcAft>
                <a:spcPts val="600"/>
              </a:spcAft>
              <a:buClr>
                <a:schemeClr val="dk1"/>
              </a:buClr>
              <a:buSzPct val="77000"/>
            </a:pPr>
            <a:r>
              <a:rPr lang="en-IN" sz="1200" dirty="0"/>
              <a:t>K value of 10 has </a:t>
            </a:r>
            <a:r>
              <a:rPr lang="en-IN" sz="1200" dirty="0" err="1"/>
              <a:t>has</a:t>
            </a:r>
            <a:r>
              <a:rPr lang="en-IN" sz="1200" dirty="0"/>
              <a:t> lowest error rate in validation data</a:t>
            </a:r>
          </a:p>
          <a:p>
            <a:pPr marL="112713" lvl="0" algn="l" defTabSz="914400">
              <a:spcBef>
                <a:spcPts val="0"/>
              </a:spcBef>
              <a:spcAft>
                <a:spcPts val="600"/>
              </a:spcAft>
              <a:buClr>
                <a:schemeClr val="dk1"/>
              </a:buClr>
              <a:buSzPct val="77000"/>
            </a:pPr>
            <a:r>
              <a:rPr lang="en-IN" sz="1200" dirty="0"/>
              <a:t>. K value of 10 has highest R square value of 0.34811 for training and 0.36244 for validation</a:t>
            </a:r>
          </a:p>
          <a:p>
            <a:pPr marL="112713" lvl="0" algn="l" defTabSz="914400">
              <a:spcBef>
                <a:spcPts val="0"/>
              </a:spcBef>
              <a:spcAft>
                <a:spcPts val="600"/>
              </a:spcAft>
              <a:buClr>
                <a:schemeClr val="dk1"/>
              </a:buClr>
              <a:buSzPct val="77000"/>
            </a:pPr>
            <a:r>
              <a:rPr lang="en-IN" sz="1200" dirty="0"/>
              <a:t>. The misclassification rate is 0.153 for training data and has reduced to 0.152 for validation data.</a:t>
            </a:r>
          </a:p>
          <a:p>
            <a:pPr marL="112713" lvl="0" algn="l" defTabSz="914400">
              <a:spcBef>
                <a:spcPts val="0"/>
              </a:spcBef>
              <a:spcAft>
                <a:spcPts val="600"/>
              </a:spcAft>
              <a:buClr>
                <a:schemeClr val="dk1"/>
              </a:buClr>
              <a:buSzPct val="77000"/>
            </a:pPr>
            <a:endParaRPr lang="en-IN" sz="1200" dirty="0"/>
          </a:p>
        </p:txBody>
      </p:sp>
      <p:pic>
        <p:nvPicPr>
          <p:cNvPr id="2" name="Picture 1">
            <a:extLst>
              <a:ext uri="{FF2B5EF4-FFF2-40B4-BE49-F238E27FC236}">
                <a16:creationId xmlns:a16="http://schemas.microsoft.com/office/drawing/2014/main" id="{677FF78A-1D5A-01F6-E7D3-A921DE7BDD25}"/>
              </a:ext>
            </a:extLst>
          </p:cNvPr>
          <p:cNvPicPr>
            <a:picLocks noChangeAspect="1"/>
          </p:cNvPicPr>
          <p:nvPr/>
        </p:nvPicPr>
        <p:blipFill>
          <a:blip r:embed="rId3"/>
          <a:stretch>
            <a:fillRect/>
          </a:stretch>
        </p:blipFill>
        <p:spPr>
          <a:xfrm>
            <a:off x="932242" y="1440180"/>
            <a:ext cx="4145280" cy="3233928"/>
          </a:xfrm>
          <a:prstGeom prst="rect">
            <a:avLst/>
          </a:prstGeom>
        </p:spPr>
      </p:pic>
    </p:spTree>
    <p:extLst>
      <p:ext uri="{BB962C8B-B14F-4D97-AF65-F5344CB8AC3E}">
        <p14:creationId xmlns:p14="http://schemas.microsoft.com/office/powerpoint/2010/main" val="4112927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9"/>
        <p:cNvGrpSpPr/>
        <p:nvPr/>
      </p:nvGrpSpPr>
      <p:grpSpPr>
        <a:xfrm>
          <a:off x="0" y="0"/>
          <a:ext cx="0" cy="0"/>
          <a:chOff x="0" y="0"/>
          <a:chExt cx="0" cy="0"/>
        </a:xfrm>
      </p:grpSpPr>
      <p:sp>
        <p:nvSpPr>
          <p:cNvPr id="80" name="Google Shape;80;p15"/>
          <p:cNvSpPr txBox="1">
            <a:spLocks noGrp="1"/>
          </p:cNvSpPr>
          <p:nvPr>
            <p:ph type="ctrTitle"/>
          </p:nvPr>
        </p:nvSpPr>
        <p:spPr>
          <a:xfrm>
            <a:off x="1240022" y="274320"/>
            <a:ext cx="7025402" cy="891540"/>
          </a:xfrm>
          <a:prstGeom prst="rect">
            <a:avLst/>
          </a:prstGeom>
        </p:spPr>
        <p:txBody>
          <a:bodyPr spcFirstLastPara="1" vert="horz" lIns="91440" tIns="45720" rIns="91440" bIns="45720" rtlCol="0" anchor="ctr" anchorCtr="0">
            <a:normAutofit/>
          </a:bodyPr>
          <a:lstStyle/>
          <a:p>
            <a:pPr marL="0" lvl="0" indent="0" algn="l" defTabSz="914400">
              <a:spcAft>
                <a:spcPts val="0"/>
              </a:spcAft>
            </a:pPr>
            <a:r>
              <a:rPr lang="en-US" sz="4400" b="1" kern="1200" dirty="0">
                <a:solidFill>
                  <a:schemeClr val="tx1"/>
                </a:solidFill>
                <a:latin typeface="+mj-lt"/>
                <a:ea typeface="+mj-ea"/>
                <a:cs typeface="+mj-cs"/>
              </a:rPr>
              <a:t>Models </a:t>
            </a:r>
            <a:r>
              <a:rPr lang="en-US" sz="4400" b="1" dirty="0"/>
              <a:t>– KNN(2/2)</a:t>
            </a:r>
            <a:endParaRPr lang="en-US" sz="4400" b="1" kern="1200" dirty="0">
              <a:solidFill>
                <a:schemeClr val="tx1"/>
              </a:solidFill>
              <a:latin typeface="+mj-lt"/>
              <a:ea typeface="+mj-ea"/>
              <a:cs typeface="+mj-cs"/>
            </a:endParaRPr>
          </a:p>
        </p:txBody>
      </p:sp>
      <p:sp>
        <p:nvSpPr>
          <p:cNvPr id="86" name="Freeform: Shape 85">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23075" cy="1168659"/>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Freeform: Shape 87">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68730"/>
            <a:ext cx="9144000" cy="387477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Freeform: Shape 89">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68730"/>
            <a:ext cx="728740" cy="1572735"/>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Google Shape;81;p15"/>
          <p:cNvSpPr txBox="1">
            <a:spLocks noGrp="1"/>
          </p:cNvSpPr>
          <p:nvPr>
            <p:ph type="subTitle" idx="1"/>
          </p:nvPr>
        </p:nvSpPr>
        <p:spPr>
          <a:xfrm>
            <a:off x="5077522" y="1632204"/>
            <a:ext cx="3442010" cy="3031236"/>
          </a:xfrm>
          <a:prstGeom prst="rect">
            <a:avLst/>
          </a:prstGeom>
        </p:spPr>
        <p:txBody>
          <a:bodyPr spcFirstLastPara="1" vert="horz" lIns="91440" tIns="45720" rIns="91440" bIns="45720" rtlCol="0" anchor="t" anchorCtr="0">
            <a:noAutofit/>
          </a:bodyPr>
          <a:lstStyle/>
          <a:p>
            <a:pPr marL="112713" lvl="0" algn="l" defTabSz="914400">
              <a:spcBef>
                <a:spcPts val="0"/>
              </a:spcBef>
              <a:spcAft>
                <a:spcPts val="600"/>
              </a:spcAft>
              <a:buClr>
                <a:schemeClr val="dk1"/>
              </a:buClr>
              <a:buSzPct val="77000"/>
            </a:pPr>
            <a:r>
              <a:rPr lang="en-IN" sz="1200" dirty="0"/>
              <a:t>. The total accuracy of prediction for training data is 23723/28033=0.847</a:t>
            </a:r>
          </a:p>
          <a:p>
            <a:pPr marL="112713" lvl="0" algn="l" defTabSz="914400">
              <a:spcBef>
                <a:spcPts val="0"/>
              </a:spcBef>
              <a:spcAft>
                <a:spcPts val="600"/>
              </a:spcAft>
              <a:buClr>
                <a:schemeClr val="dk1"/>
              </a:buClr>
              <a:buSzPct val="77000"/>
            </a:pPr>
            <a:r>
              <a:rPr lang="en-IN" sz="1200" dirty="0"/>
              <a:t>. The total accuracy of prediction for validation data is 15847/18689=0.848</a:t>
            </a:r>
          </a:p>
          <a:p>
            <a:pPr marL="112713" lvl="0" algn="l" defTabSz="914400">
              <a:spcBef>
                <a:spcPts val="0"/>
              </a:spcBef>
              <a:spcAft>
                <a:spcPts val="600"/>
              </a:spcAft>
              <a:buClr>
                <a:schemeClr val="dk1"/>
              </a:buClr>
              <a:buSzPct val="77000"/>
            </a:pPr>
            <a:r>
              <a:rPr lang="en-IN" sz="1200" dirty="0"/>
              <a:t>. The accuracy of 1 prediction for training data is 5433/6847=0.793</a:t>
            </a:r>
          </a:p>
          <a:p>
            <a:pPr marL="112713" lvl="0" algn="l" defTabSz="914400">
              <a:spcBef>
                <a:spcPts val="0"/>
              </a:spcBef>
              <a:spcAft>
                <a:spcPts val="600"/>
              </a:spcAft>
              <a:buClr>
                <a:schemeClr val="dk1"/>
              </a:buClr>
              <a:buSzPct val="77000"/>
            </a:pPr>
            <a:r>
              <a:rPr lang="en-IN" sz="1200" dirty="0"/>
              <a:t>. The accuracy of 1 prediction for validation data is 3631/4560=0.796</a:t>
            </a:r>
          </a:p>
          <a:p>
            <a:pPr marL="112713" lvl="0" algn="l" defTabSz="914400">
              <a:spcBef>
                <a:spcPts val="0"/>
              </a:spcBef>
              <a:spcAft>
                <a:spcPts val="600"/>
              </a:spcAft>
              <a:buClr>
                <a:schemeClr val="dk1"/>
              </a:buClr>
              <a:buSzPct val="77000"/>
            </a:pPr>
            <a:r>
              <a:rPr lang="en-IN" sz="1200" dirty="0"/>
              <a:t>. Lift for training data is 0.793/0.297=2.67</a:t>
            </a:r>
          </a:p>
          <a:p>
            <a:pPr marL="112713" lvl="0" algn="l" defTabSz="914400">
              <a:spcBef>
                <a:spcPts val="0"/>
              </a:spcBef>
              <a:spcAft>
                <a:spcPts val="600"/>
              </a:spcAft>
              <a:buClr>
                <a:schemeClr val="dk1"/>
              </a:buClr>
              <a:buSzPct val="77000"/>
            </a:pPr>
            <a:r>
              <a:rPr lang="en-IN" sz="1200" dirty="0"/>
              <a:t>. Lift for validation data is 0.796/0.296=2.68</a:t>
            </a:r>
          </a:p>
          <a:p>
            <a:pPr marL="112713" lvl="0" algn="l" defTabSz="914400">
              <a:spcBef>
                <a:spcPts val="0"/>
              </a:spcBef>
              <a:spcAft>
                <a:spcPts val="600"/>
              </a:spcAft>
              <a:buClr>
                <a:schemeClr val="dk1"/>
              </a:buClr>
              <a:buSzPct val="77000"/>
            </a:pPr>
            <a:endParaRPr lang="en-IN" sz="1200" dirty="0"/>
          </a:p>
        </p:txBody>
      </p:sp>
      <p:pic>
        <p:nvPicPr>
          <p:cNvPr id="2" name="Picture 1">
            <a:extLst>
              <a:ext uri="{FF2B5EF4-FFF2-40B4-BE49-F238E27FC236}">
                <a16:creationId xmlns:a16="http://schemas.microsoft.com/office/drawing/2014/main" id="{57C02758-9DE6-D415-C5DF-79C76B837985}"/>
              </a:ext>
            </a:extLst>
          </p:cNvPr>
          <p:cNvPicPr>
            <a:picLocks noChangeAspect="1"/>
          </p:cNvPicPr>
          <p:nvPr/>
        </p:nvPicPr>
        <p:blipFill>
          <a:blip r:embed="rId3"/>
          <a:stretch>
            <a:fillRect/>
          </a:stretch>
        </p:blipFill>
        <p:spPr>
          <a:xfrm>
            <a:off x="929858" y="1726164"/>
            <a:ext cx="3880049" cy="2324219"/>
          </a:xfrm>
          <a:prstGeom prst="rect">
            <a:avLst/>
          </a:prstGeom>
        </p:spPr>
      </p:pic>
    </p:spTree>
    <p:extLst>
      <p:ext uri="{BB962C8B-B14F-4D97-AF65-F5344CB8AC3E}">
        <p14:creationId xmlns:p14="http://schemas.microsoft.com/office/powerpoint/2010/main" val="1246903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9"/>
        <p:cNvGrpSpPr/>
        <p:nvPr/>
      </p:nvGrpSpPr>
      <p:grpSpPr>
        <a:xfrm>
          <a:off x="0" y="0"/>
          <a:ext cx="0" cy="0"/>
          <a:chOff x="0" y="0"/>
          <a:chExt cx="0" cy="0"/>
        </a:xfrm>
      </p:grpSpPr>
      <p:sp>
        <p:nvSpPr>
          <p:cNvPr id="80" name="Google Shape;80;p15"/>
          <p:cNvSpPr txBox="1">
            <a:spLocks noGrp="1"/>
          </p:cNvSpPr>
          <p:nvPr>
            <p:ph type="ctrTitle"/>
          </p:nvPr>
        </p:nvSpPr>
        <p:spPr>
          <a:xfrm>
            <a:off x="1240022" y="274320"/>
            <a:ext cx="7025402" cy="891540"/>
          </a:xfrm>
          <a:prstGeom prst="rect">
            <a:avLst/>
          </a:prstGeom>
        </p:spPr>
        <p:txBody>
          <a:bodyPr spcFirstLastPara="1" vert="horz" lIns="91440" tIns="45720" rIns="91440" bIns="45720" rtlCol="0" anchor="ctr" anchorCtr="0">
            <a:normAutofit/>
          </a:bodyPr>
          <a:lstStyle/>
          <a:p>
            <a:pPr marL="0" lvl="0" indent="0" algn="l" defTabSz="914400">
              <a:spcAft>
                <a:spcPts val="0"/>
              </a:spcAft>
            </a:pPr>
            <a:r>
              <a:rPr lang="en-US" sz="4400" b="1" kern="1200" dirty="0">
                <a:solidFill>
                  <a:schemeClr val="tx1"/>
                </a:solidFill>
                <a:latin typeface="+mj-lt"/>
                <a:ea typeface="+mj-ea"/>
                <a:cs typeface="+mj-cs"/>
              </a:rPr>
              <a:t>Models </a:t>
            </a:r>
            <a:r>
              <a:rPr lang="en-US" sz="4400" b="1" dirty="0"/>
              <a:t>– Decision Tree (1/3)</a:t>
            </a:r>
            <a:endParaRPr lang="en-US" sz="4400" b="1" kern="1200" dirty="0">
              <a:solidFill>
                <a:schemeClr val="tx1"/>
              </a:solidFill>
              <a:latin typeface="+mj-lt"/>
              <a:ea typeface="+mj-ea"/>
              <a:cs typeface="+mj-cs"/>
            </a:endParaRPr>
          </a:p>
        </p:txBody>
      </p:sp>
      <p:sp>
        <p:nvSpPr>
          <p:cNvPr id="86" name="Freeform: Shape 85">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23075" cy="1168659"/>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Freeform: Shape 87">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68730"/>
            <a:ext cx="9144000" cy="387477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Freeform: Shape 89">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68730"/>
            <a:ext cx="728740" cy="1572735"/>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57C02758-9DE6-D415-C5DF-79C76B837985}"/>
              </a:ext>
            </a:extLst>
          </p:cNvPr>
          <p:cNvPicPr>
            <a:picLocks noChangeAspect="1"/>
          </p:cNvPicPr>
          <p:nvPr/>
        </p:nvPicPr>
        <p:blipFill>
          <a:blip r:embed="rId5"/>
          <a:srcRect/>
          <a:stretch/>
        </p:blipFill>
        <p:spPr>
          <a:xfrm>
            <a:off x="1401861" y="1724114"/>
            <a:ext cx="2563235" cy="2964002"/>
          </a:xfrm>
          <a:prstGeom prst="rect">
            <a:avLst/>
          </a:prstGeom>
        </p:spPr>
      </p:pic>
      <p:pic>
        <p:nvPicPr>
          <p:cNvPr id="11" name="Picture 10">
            <a:extLst>
              <a:ext uri="{FF2B5EF4-FFF2-40B4-BE49-F238E27FC236}">
                <a16:creationId xmlns:a16="http://schemas.microsoft.com/office/drawing/2014/main" id="{377A1FE3-5A1E-28FA-6CBE-DCDE7925483B}"/>
              </a:ext>
            </a:extLst>
          </p:cNvPr>
          <p:cNvPicPr>
            <a:picLocks noChangeAspect="1"/>
          </p:cNvPicPr>
          <p:nvPr/>
        </p:nvPicPr>
        <p:blipFill>
          <a:blip r:embed="rId6"/>
          <a:stretch>
            <a:fillRect/>
          </a:stretch>
        </p:blipFill>
        <p:spPr>
          <a:xfrm>
            <a:off x="5001524" y="1724114"/>
            <a:ext cx="3263900" cy="2171700"/>
          </a:xfrm>
          <a:prstGeom prst="rect">
            <a:avLst/>
          </a:prstGeom>
        </p:spPr>
      </p:pic>
      <p:sp>
        <p:nvSpPr>
          <p:cNvPr id="12" name="TextBox 11">
            <a:extLst>
              <a:ext uri="{FF2B5EF4-FFF2-40B4-BE49-F238E27FC236}">
                <a16:creationId xmlns:a16="http://schemas.microsoft.com/office/drawing/2014/main" id="{A5E96E3C-71DF-943D-DFFD-D969DD4733C5}"/>
              </a:ext>
            </a:extLst>
          </p:cNvPr>
          <p:cNvSpPr txBox="1"/>
          <p:nvPr/>
        </p:nvSpPr>
        <p:spPr>
          <a:xfrm>
            <a:off x="4638217" y="4120365"/>
            <a:ext cx="3959738" cy="461665"/>
          </a:xfrm>
          <a:prstGeom prst="rect">
            <a:avLst/>
          </a:prstGeom>
          <a:noFill/>
        </p:spPr>
        <p:txBody>
          <a:bodyPr wrap="none" rtlCol="0">
            <a:spAutoFit/>
          </a:bodyPr>
          <a:lstStyle/>
          <a:p>
            <a:pPr marL="285750" indent="-285750">
              <a:buFont typeface="Arial" panose="020B0604020202020204" pitchFamily="34" charset="0"/>
              <a:buChar char="•"/>
            </a:pPr>
            <a:r>
              <a:rPr lang="en-US" sz="1200" dirty="0"/>
              <a:t>Note the very high </a:t>
            </a:r>
            <a:r>
              <a:rPr lang="en-US" sz="1200" dirty="0" err="1"/>
              <a:t>LogWorth</a:t>
            </a:r>
            <a:r>
              <a:rPr lang="en-US" sz="1200" dirty="0"/>
              <a:t> values to choose from.</a:t>
            </a:r>
          </a:p>
          <a:p>
            <a:pPr marL="285750" indent="-285750">
              <a:buFont typeface="Arial" panose="020B0604020202020204" pitchFamily="34" charset="0"/>
              <a:buChar char="•"/>
            </a:pPr>
            <a:r>
              <a:rPr lang="en-US" sz="1200" dirty="0"/>
              <a:t>We can also prune back the number of split significantly.</a:t>
            </a:r>
          </a:p>
        </p:txBody>
      </p:sp>
      <p:sp>
        <p:nvSpPr>
          <p:cNvPr id="13" name="Up Arrow 12">
            <a:extLst>
              <a:ext uri="{FF2B5EF4-FFF2-40B4-BE49-F238E27FC236}">
                <a16:creationId xmlns:a16="http://schemas.microsoft.com/office/drawing/2014/main" id="{EB475400-DE55-8038-AF06-B12C9CA200C5}"/>
              </a:ext>
            </a:extLst>
          </p:cNvPr>
          <p:cNvSpPr/>
          <p:nvPr/>
        </p:nvSpPr>
        <p:spPr>
          <a:xfrm>
            <a:off x="2508531" y="4728983"/>
            <a:ext cx="174947" cy="28039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a:extLst>
              <a:ext uri="{FF2B5EF4-FFF2-40B4-BE49-F238E27FC236}">
                <a16:creationId xmlns:a16="http://schemas.microsoft.com/office/drawing/2014/main" id="{408090AC-8BEF-E380-ABD1-47EFEF995356}"/>
              </a:ext>
            </a:extLst>
          </p:cNvPr>
          <p:cNvSpPr/>
          <p:nvPr/>
        </p:nvSpPr>
        <p:spPr>
          <a:xfrm>
            <a:off x="5818174" y="2809964"/>
            <a:ext cx="161841" cy="2650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Audio 15">
            <a:hlinkClick r:id="" action="ppaction://media"/>
            <a:extLst>
              <a:ext uri="{FF2B5EF4-FFF2-40B4-BE49-F238E27FC236}">
                <a16:creationId xmlns:a16="http://schemas.microsoft.com/office/drawing/2014/main" id="{4209C42D-9448-76B7-0286-8F9CB32C4F4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302377427"/>
      </p:ext>
    </p:extLst>
  </p:cSld>
  <p:clrMapOvr>
    <a:masterClrMapping/>
  </p:clrMapOvr>
  <mc:AlternateContent xmlns:mc="http://schemas.openxmlformats.org/markup-compatibility/2006" xmlns:p14="http://schemas.microsoft.com/office/powerpoint/2010/main">
    <mc:Choice Requires="p14">
      <p:transition spd="slow" p14:dur="2000" advTm="78146"/>
    </mc:Choice>
    <mc:Fallback xmlns="">
      <p:transition spd="slow" advTm="781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9"/>
        <p:cNvGrpSpPr/>
        <p:nvPr/>
      </p:nvGrpSpPr>
      <p:grpSpPr>
        <a:xfrm>
          <a:off x="0" y="0"/>
          <a:ext cx="0" cy="0"/>
          <a:chOff x="0" y="0"/>
          <a:chExt cx="0" cy="0"/>
        </a:xfrm>
      </p:grpSpPr>
      <p:sp>
        <p:nvSpPr>
          <p:cNvPr id="80" name="Google Shape;80;p15"/>
          <p:cNvSpPr txBox="1">
            <a:spLocks noGrp="1"/>
          </p:cNvSpPr>
          <p:nvPr>
            <p:ph type="ctrTitle"/>
          </p:nvPr>
        </p:nvSpPr>
        <p:spPr>
          <a:xfrm>
            <a:off x="1240022" y="274320"/>
            <a:ext cx="7025402" cy="891540"/>
          </a:xfrm>
          <a:prstGeom prst="rect">
            <a:avLst/>
          </a:prstGeom>
        </p:spPr>
        <p:txBody>
          <a:bodyPr spcFirstLastPara="1" vert="horz" lIns="91440" tIns="45720" rIns="91440" bIns="45720" rtlCol="0" anchor="ctr" anchorCtr="0">
            <a:normAutofit/>
          </a:bodyPr>
          <a:lstStyle/>
          <a:p>
            <a:pPr marL="0" lvl="0" indent="0" algn="l" defTabSz="914400">
              <a:spcAft>
                <a:spcPts val="0"/>
              </a:spcAft>
            </a:pPr>
            <a:r>
              <a:rPr lang="en-US" sz="4400" b="1" kern="1200" dirty="0">
                <a:solidFill>
                  <a:schemeClr val="tx1"/>
                </a:solidFill>
                <a:latin typeface="+mj-lt"/>
                <a:ea typeface="+mj-ea"/>
                <a:cs typeface="+mj-cs"/>
              </a:rPr>
              <a:t>Models </a:t>
            </a:r>
            <a:r>
              <a:rPr lang="en-US" sz="4400" b="1" dirty="0"/>
              <a:t>– Decision Tree (2/3)</a:t>
            </a:r>
            <a:endParaRPr lang="en-US" sz="4400" b="1" kern="1200" dirty="0">
              <a:solidFill>
                <a:schemeClr val="tx1"/>
              </a:solidFill>
              <a:latin typeface="+mj-lt"/>
              <a:ea typeface="+mj-ea"/>
              <a:cs typeface="+mj-cs"/>
            </a:endParaRPr>
          </a:p>
        </p:txBody>
      </p:sp>
      <p:sp>
        <p:nvSpPr>
          <p:cNvPr id="86" name="Freeform: Shape 85">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23075" cy="1168659"/>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Freeform: Shape 87">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68730"/>
            <a:ext cx="9144000" cy="387477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Freeform: Shape 89">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68730"/>
            <a:ext cx="728740" cy="1572735"/>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A5E96E3C-71DF-943D-DFFD-D969DD4733C5}"/>
              </a:ext>
            </a:extLst>
          </p:cNvPr>
          <p:cNvSpPr txBox="1"/>
          <p:nvPr/>
        </p:nvSpPr>
        <p:spPr>
          <a:xfrm>
            <a:off x="4241707" y="4170267"/>
            <a:ext cx="4193327" cy="461665"/>
          </a:xfrm>
          <a:prstGeom prst="rect">
            <a:avLst/>
          </a:prstGeom>
          <a:noFill/>
        </p:spPr>
        <p:txBody>
          <a:bodyPr wrap="none" rtlCol="0">
            <a:spAutoFit/>
          </a:bodyPr>
          <a:lstStyle/>
          <a:p>
            <a:pPr marL="285750" indent="-285750">
              <a:buFont typeface="Arial" panose="020B0604020202020204" pitchFamily="34" charset="0"/>
              <a:buChar char="•"/>
            </a:pPr>
            <a:r>
              <a:rPr lang="en-US" sz="1200" dirty="0"/>
              <a:t>Aircraft damage is clearly the largest contributor.</a:t>
            </a:r>
          </a:p>
          <a:p>
            <a:pPr marL="285750" indent="-285750">
              <a:buFont typeface="Arial" panose="020B0604020202020204" pitchFamily="34" charset="0"/>
              <a:buChar char="•"/>
            </a:pPr>
            <a:r>
              <a:rPr lang="en-US" sz="1200" dirty="0"/>
              <a:t>The misclassification rate can’t really improve beyond ~14%.</a:t>
            </a:r>
          </a:p>
        </p:txBody>
      </p:sp>
      <p:sp>
        <p:nvSpPr>
          <p:cNvPr id="13" name="Up Arrow 12">
            <a:extLst>
              <a:ext uri="{FF2B5EF4-FFF2-40B4-BE49-F238E27FC236}">
                <a16:creationId xmlns:a16="http://schemas.microsoft.com/office/drawing/2014/main" id="{EB475400-DE55-8038-AF06-B12C9CA200C5}"/>
              </a:ext>
            </a:extLst>
          </p:cNvPr>
          <p:cNvSpPr/>
          <p:nvPr/>
        </p:nvSpPr>
        <p:spPr>
          <a:xfrm rot="5400000">
            <a:off x="827125" y="3822047"/>
            <a:ext cx="174947" cy="28039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10;&#10;Description automatically generated">
            <a:extLst>
              <a:ext uri="{FF2B5EF4-FFF2-40B4-BE49-F238E27FC236}">
                <a16:creationId xmlns:a16="http://schemas.microsoft.com/office/drawing/2014/main" id="{97C0700D-B2F6-3D9E-3183-73C6EF552E92}"/>
              </a:ext>
            </a:extLst>
          </p:cNvPr>
          <p:cNvPicPr>
            <a:picLocks noChangeAspect="1"/>
          </p:cNvPicPr>
          <p:nvPr/>
        </p:nvPicPr>
        <p:blipFill>
          <a:blip r:embed="rId5"/>
          <a:stretch>
            <a:fillRect/>
          </a:stretch>
        </p:blipFill>
        <p:spPr>
          <a:xfrm>
            <a:off x="1120475" y="1685843"/>
            <a:ext cx="2639165" cy="2911139"/>
          </a:xfrm>
          <a:prstGeom prst="rect">
            <a:avLst/>
          </a:prstGeom>
        </p:spPr>
      </p:pic>
      <p:pic>
        <p:nvPicPr>
          <p:cNvPr id="6" name="Picture 5" descr="Table&#10;&#10;Description automatically generated">
            <a:extLst>
              <a:ext uri="{FF2B5EF4-FFF2-40B4-BE49-F238E27FC236}">
                <a16:creationId xmlns:a16="http://schemas.microsoft.com/office/drawing/2014/main" id="{39CC8CC7-6846-B308-C392-8426E23D30EC}"/>
              </a:ext>
            </a:extLst>
          </p:cNvPr>
          <p:cNvPicPr>
            <a:picLocks noChangeAspect="1"/>
          </p:cNvPicPr>
          <p:nvPr/>
        </p:nvPicPr>
        <p:blipFill>
          <a:blip r:embed="rId6"/>
          <a:stretch>
            <a:fillRect/>
          </a:stretch>
        </p:blipFill>
        <p:spPr>
          <a:xfrm>
            <a:off x="4638217" y="1700669"/>
            <a:ext cx="3695102" cy="2419696"/>
          </a:xfrm>
          <a:prstGeom prst="rect">
            <a:avLst/>
          </a:prstGeom>
        </p:spPr>
      </p:pic>
      <p:sp>
        <p:nvSpPr>
          <p:cNvPr id="7" name="Left Arrow 6">
            <a:extLst>
              <a:ext uri="{FF2B5EF4-FFF2-40B4-BE49-F238E27FC236}">
                <a16:creationId xmlns:a16="http://schemas.microsoft.com/office/drawing/2014/main" id="{2C6CA69B-CBF1-B2A9-669E-700905F31B12}"/>
              </a:ext>
            </a:extLst>
          </p:cNvPr>
          <p:cNvSpPr/>
          <p:nvPr/>
        </p:nvSpPr>
        <p:spPr>
          <a:xfrm>
            <a:off x="7056255" y="2452461"/>
            <a:ext cx="315589" cy="17802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Audio 7">
            <a:hlinkClick r:id="" action="ppaction://media"/>
            <a:extLst>
              <a:ext uri="{FF2B5EF4-FFF2-40B4-BE49-F238E27FC236}">
                <a16:creationId xmlns:a16="http://schemas.microsoft.com/office/drawing/2014/main" id="{C6D81AB8-B93D-8594-30A5-97AC8230B08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4084919053"/>
      </p:ext>
    </p:extLst>
  </p:cSld>
  <p:clrMapOvr>
    <a:masterClrMapping/>
  </p:clrMapOvr>
  <mc:AlternateContent xmlns:mc="http://schemas.openxmlformats.org/markup-compatibility/2006" xmlns:p14="http://schemas.microsoft.com/office/powerpoint/2010/main">
    <mc:Choice Requires="p14">
      <p:transition spd="slow" p14:dur="2000" advTm="49446"/>
    </mc:Choice>
    <mc:Fallback xmlns="">
      <p:transition spd="slow" advTm="494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9"/>
        <p:cNvGrpSpPr/>
        <p:nvPr/>
      </p:nvGrpSpPr>
      <p:grpSpPr>
        <a:xfrm>
          <a:off x="0" y="0"/>
          <a:ext cx="0" cy="0"/>
          <a:chOff x="0" y="0"/>
          <a:chExt cx="0" cy="0"/>
        </a:xfrm>
      </p:grpSpPr>
      <p:sp>
        <p:nvSpPr>
          <p:cNvPr id="80" name="Google Shape;80;p15"/>
          <p:cNvSpPr txBox="1">
            <a:spLocks noGrp="1"/>
          </p:cNvSpPr>
          <p:nvPr>
            <p:ph type="ctrTitle"/>
          </p:nvPr>
        </p:nvSpPr>
        <p:spPr>
          <a:xfrm>
            <a:off x="1240022" y="274320"/>
            <a:ext cx="7025402" cy="891540"/>
          </a:xfrm>
          <a:prstGeom prst="rect">
            <a:avLst/>
          </a:prstGeom>
        </p:spPr>
        <p:txBody>
          <a:bodyPr spcFirstLastPara="1" vert="horz" lIns="91440" tIns="45720" rIns="91440" bIns="45720" rtlCol="0" anchor="ctr" anchorCtr="0">
            <a:normAutofit/>
          </a:bodyPr>
          <a:lstStyle/>
          <a:p>
            <a:pPr marL="0" lvl="0" indent="0" algn="l" defTabSz="914400">
              <a:spcAft>
                <a:spcPts val="0"/>
              </a:spcAft>
            </a:pPr>
            <a:r>
              <a:rPr lang="en-US" sz="4400" b="1" kern="1200" dirty="0">
                <a:solidFill>
                  <a:schemeClr val="tx1"/>
                </a:solidFill>
                <a:latin typeface="+mj-lt"/>
                <a:ea typeface="+mj-ea"/>
                <a:cs typeface="+mj-cs"/>
              </a:rPr>
              <a:t>Dataset</a:t>
            </a:r>
          </a:p>
        </p:txBody>
      </p:sp>
      <p:sp>
        <p:nvSpPr>
          <p:cNvPr id="86" name="Freeform: Shape 85">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23075" cy="1168659"/>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8" name="Freeform: Shape 87">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68730"/>
            <a:ext cx="9144000" cy="387477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0" name="Freeform: Shape 89">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68730"/>
            <a:ext cx="728740" cy="1572735"/>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Google Shape;81;p15"/>
          <p:cNvSpPr txBox="1">
            <a:spLocks noGrp="1"/>
          </p:cNvSpPr>
          <p:nvPr>
            <p:ph type="subTitle" idx="1"/>
          </p:nvPr>
        </p:nvSpPr>
        <p:spPr>
          <a:xfrm>
            <a:off x="1240022" y="1632204"/>
            <a:ext cx="7025403" cy="3031236"/>
          </a:xfrm>
          <a:prstGeom prst="rect">
            <a:avLst/>
          </a:prstGeom>
        </p:spPr>
        <p:txBody>
          <a:bodyPr spcFirstLastPara="1" vert="horz" lIns="91440" tIns="45720" rIns="91440" bIns="45720" rtlCol="0" anchor="t" anchorCtr="0">
            <a:noAutofit/>
          </a:bodyPr>
          <a:lstStyle/>
          <a:p>
            <a:pPr marL="341313" lvl="0" indent="-228600" algn="l" defTabSz="914400">
              <a:spcBef>
                <a:spcPts val="0"/>
              </a:spcBef>
              <a:spcAft>
                <a:spcPts val="600"/>
              </a:spcAft>
              <a:buClr>
                <a:schemeClr val="dk1"/>
              </a:buClr>
              <a:buSzPct val="77000"/>
              <a:buFont typeface="Arial" panose="020B0604020202020204" pitchFamily="34" charset="0"/>
              <a:buChar char="•"/>
            </a:pPr>
            <a:r>
              <a:rPr lang="en-IN" sz="1400" dirty="0"/>
              <a:t>Rows: 87,282</a:t>
            </a:r>
          </a:p>
          <a:p>
            <a:pPr marL="341313" lvl="0" indent="-228600" algn="l" defTabSz="914400">
              <a:spcBef>
                <a:spcPts val="0"/>
              </a:spcBef>
              <a:spcAft>
                <a:spcPts val="600"/>
              </a:spcAft>
              <a:buClr>
                <a:schemeClr val="dk1"/>
              </a:buClr>
              <a:buSzPct val="77000"/>
              <a:buFont typeface="Arial" panose="020B0604020202020204" pitchFamily="34" charset="0"/>
              <a:buChar char="•"/>
            </a:pPr>
            <a:r>
              <a:rPr lang="en-IN" sz="1400" dirty="0"/>
              <a:t>Columns: 31</a:t>
            </a:r>
          </a:p>
          <a:p>
            <a:pPr marL="341313" lvl="0" indent="-228600" algn="l" defTabSz="914400">
              <a:spcBef>
                <a:spcPts val="0"/>
              </a:spcBef>
              <a:spcAft>
                <a:spcPts val="600"/>
              </a:spcAft>
              <a:buClr>
                <a:schemeClr val="dk1"/>
              </a:buClr>
              <a:buSzPct val="77000"/>
              <a:buFont typeface="Arial" panose="020B0604020202020204" pitchFamily="34" charset="0"/>
              <a:buChar char="•"/>
            </a:pPr>
            <a:r>
              <a:rPr lang="en-IN" sz="1400" dirty="0"/>
              <a:t>Each row is a separate accident in the NTSB (National Transportation Safety Board) files</a:t>
            </a:r>
          </a:p>
          <a:p>
            <a:pPr marL="341313" lvl="0" indent="-228600" algn="l" defTabSz="914400">
              <a:spcBef>
                <a:spcPts val="0"/>
              </a:spcBef>
              <a:spcAft>
                <a:spcPts val="600"/>
              </a:spcAft>
              <a:buClr>
                <a:schemeClr val="dk1"/>
              </a:buClr>
              <a:buSzPct val="77000"/>
              <a:buFont typeface="Arial" panose="020B0604020202020204" pitchFamily="34" charset="0"/>
              <a:buChar char="•"/>
            </a:pPr>
            <a:r>
              <a:rPr lang="en-IN" sz="1400" dirty="0"/>
              <a:t>There is basic identification information for record-keeping purposes, including</a:t>
            </a:r>
          </a:p>
          <a:p>
            <a:pPr marL="512763" lvl="1" indent="-171450" algn="l" defTabSz="914400">
              <a:spcBef>
                <a:spcPts val="0"/>
              </a:spcBef>
              <a:spcAft>
                <a:spcPts val="600"/>
              </a:spcAft>
              <a:buClr>
                <a:schemeClr val="dk1"/>
              </a:buClr>
              <a:buSzPct val="77000"/>
              <a:buFont typeface="Wingdings" panose="05000000000000000000" pitchFamily="2" charset="2"/>
              <a:buChar char="§"/>
            </a:pPr>
            <a:r>
              <a:rPr lang="en-IN" sz="1200" dirty="0"/>
              <a:t>Location information</a:t>
            </a:r>
          </a:p>
          <a:p>
            <a:pPr marL="512763" lvl="1" indent="-171450" algn="l" defTabSz="914400">
              <a:spcBef>
                <a:spcPts val="0"/>
              </a:spcBef>
              <a:spcAft>
                <a:spcPts val="600"/>
              </a:spcAft>
              <a:buClr>
                <a:schemeClr val="dk1"/>
              </a:buClr>
              <a:buSzPct val="77000"/>
              <a:buFont typeface="Wingdings" panose="05000000000000000000" pitchFamily="2" charset="2"/>
              <a:buChar char="§"/>
            </a:pPr>
            <a:r>
              <a:rPr lang="en-IN" sz="1200" dirty="0"/>
              <a:t>Airport information (where applicable)</a:t>
            </a:r>
          </a:p>
          <a:p>
            <a:pPr marL="512763" lvl="1" indent="-171450" algn="l" defTabSz="914400">
              <a:spcBef>
                <a:spcPts val="0"/>
              </a:spcBef>
              <a:spcAft>
                <a:spcPts val="600"/>
              </a:spcAft>
              <a:buClr>
                <a:schemeClr val="dk1"/>
              </a:buClr>
              <a:buSzPct val="77000"/>
              <a:buFont typeface="Wingdings" panose="05000000000000000000" pitchFamily="2" charset="2"/>
              <a:buChar char="§"/>
            </a:pPr>
            <a:r>
              <a:rPr lang="en-IN" sz="1200" dirty="0"/>
              <a:t>Injury and aircraft damage information</a:t>
            </a:r>
          </a:p>
          <a:p>
            <a:pPr marL="512763" lvl="1" indent="-171450" algn="l" defTabSz="914400">
              <a:spcBef>
                <a:spcPts val="0"/>
              </a:spcBef>
              <a:spcAft>
                <a:spcPts val="600"/>
              </a:spcAft>
              <a:buClr>
                <a:schemeClr val="dk1"/>
              </a:buClr>
              <a:buSzPct val="77000"/>
              <a:buFont typeface="Wingdings" panose="05000000000000000000" pitchFamily="2" charset="2"/>
              <a:buChar char="§"/>
            </a:pPr>
            <a:r>
              <a:rPr lang="en-IN" sz="1200" dirty="0"/>
              <a:t>Various aircraft descriptive information</a:t>
            </a:r>
          </a:p>
          <a:p>
            <a:pPr marL="512763" lvl="1" indent="-171450" algn="l" defTabSz="914400">
              <a:spcBef>
                <a:spcPts val="0"/>
              </a:spcBef>
              <a:spcAft>
                <a:spcPts val="600"/>
              </a:spcAft>
              <a:buClr>
                <a:schemeClr val="dk1"/>
              </a:buClr>
              <a:buSzPct val="77000"/>
              <a:buFont typeface="Wingdings" panose="05000000000000000000" pitchFamily="2" charset="2"/>
              <a:buChar char="§"/>
            </a:pPr>
            <a:r>
              <a:rPr lang="en-IN" sz="1200" dirty="0"/>
              <a:t>Information from the accident investigation regarding weather, cause, and publication date</a:t>
            </a:r>
            <a:endParaRPr lang="en-US" sz="1200" dirty="0"/>
          </a:p>
        </p:txBody>
      </p:sp>
      <p:pic>
        <p:nvPicPr>
          <p:cNvPr id="1030" name="Picture 6" descr="Community Icon - Mental Health Partners">
            <a:extLst>
              <a:ext uri="{FF2B5EF4-FFF2-40B4-BE49-F238E27FC236}">
                <a16:creationId xmlns:a16="http://schemas.microsoft.com/office/drawing/2014/main" id="{41594BF3-AF74-B246-1F95-24B6BDCB9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370" y="2788310"/>
            <a:ext cx="728740" cy="71902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lack Solid Icon for Project Launch, Innovation and Smart Stock  Illustration - Illustration of vector, icon: 148289984">
            <a:extLst>
              <a:ext uri="{FF2B5EF4-FFF2-40B4-BE49-F238E27FC236}">
                <a16:creationId xmlns:a16="http://schemas.microsoft.com/office/drawing/2014/main" id="{BD6F5FEE-F923-FAB8-0622-B57EDBF859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2009" y="384530"/>
            <a:ext cx="669297" cy="66929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490+ Quality icon Free Stock Photos - StockFreeImages">
            <a:extLst>
              <a:ext uri="{FF2B5EF4-FFF2-40B4-BE49-F238E27FC236}">
                <a16:creationId xmlns:a16="http://schemas.microsoft.com/office/drawing/2014/main" id="{343EB376-6776-D64C-5704-B38E1B16A9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4681" y="384530"/>
            <a:ext cx="669297" cy="6692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9"/>
        <p:cNvGrpSpPr/>
        <p:nvPr/>
      </p:nvGrpSpPr>
      <p:grpSpPr>
        <a:xfrm>
          <a:off x="0" y="0"/>
          <a:ext cx="0" cy="0"/>
          <a:chOff x="0" y="0"/>
          <a:chExt cx="0" cy="0"/>
        </a:xfrm>
      </p:grpSpPr>
      <p:sp>
        <p:nvSpPr>
          <p:cNvPr id="80" name="Google Shape;80;p15"/>
          <p:cNvSpPr txBox="1">
            <a:spLocks noGrp="1"/>
          </p:cNvSpPr>
          <p:nvPr>
            <p:ph type="ctrTitle"/>
          </p:nvPr>
        </p:nvSpPr>
        <p:spPr>
          <a:xfrm>
            <a:off x="1240022" y="274320"/>
            <a:ext cx="7025402" cy="891540"/>
          </a:xfrm>
          <a:prstGeom prst="rect">
            <a:avLst/>
          </a:prstGeom>
        </p:spPr>
        <p:txBody>
          <a:bodyPr spcFirstLastPara="1" vert="horz" lIns="91440" tIns="45720" rIns="91440" bIns="45720" rtlCol="0" anchor="ctr" anchorCtr="0">
            <a:normAutofit/>
          </a:bodyPr>
          <a:lstStyle/>
          <a:p>
            <a:pPr marL="0" lvl="0" indent="0" algn="l" defTabSz="914400">
              <a:spcAft>
                <a:spcPts val="0"/>
              </a:spcAft>
            </a:pPr>
            <a:r>
              <a:rPr lang="en-US" sz="4400" b="1" kern="1200" dirty="0">
                <a:solidFill>
                  <a:schemeClr val="tx1"/>
                </a:solidFill>
                <a:latin typeface="+mj-lt"/>
                <a:ea typeface="+mj-ea"/>
                <a:cs typeface="+mj-cs"/>
              </a:rPr>
              <a:t>Models </a:t>
            </a:r>
            <a:r>
              <a:rPr lang="en-US" sz="4400" b="1" dirty="0"/>
              <a:t>– Decision Tree (3/3)</a:t>
            </a:r>
            <a:endParaRPr lang="en-US" sz="4400" b="1" kern="1200" dirty="0">
              <a:solidFill>
                <a:schemeClr val="tx1"/>
              </a:solidFill>
              <a:latin typeface="+mj-lt"/>
              <a:ea typeface="+mj-ea"/>
              <a:cs typeface="+mj-cs"/>
            </a:endParaRPr>
          </a:p>
        </p:txBody>
      </p:sp>
      <p:sp>
        <p:nvSpPr>
          <p:cNvPr id="86" name="Freeform: Shape 85">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23075" cy="1168659"/>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Freeform: Shape 87">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68730"/>
            <a:ext cx="9144000" cy="387477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Freeform: Shape 89">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68730"/>
            <a:ext cx="728740" cy="1572735"/>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A5E96E3C-71DF-943D-DFFD-D969DD4733C5}"/>
              </a:ext>
            </a:extLst>
          </p:cNvPr>
          <p:cNvSpPr txBox="1"/>
          <p:nvPr/>
        </p:nvSpPr>
        <p:spPr>
          <a:xfrm>
            <a:off x="5002608" y="4218903"/>
            <a:ext cx="3262816" cy="461665"/>
          </a:xfrm>
          <a:prstGeom prst="rect">
            <a:avLst/>
          </a:prstGeom>
          <a:noFill/>
        </p:spPr>
        <p:txBody>
          <a:bodyPr wrap="none" rtlCol="0">
            <a:spAutoFit/>
          </a:bodyPr>
          <a:lstStyle/>
          <a:p>
            <a:pPr marL="285750" indent="-285750">
              <a:buFont typeface="Arial" panose="020B0604020202020204" pitchFamily="34" charset="0"/>
              <a:buChar char="•"/>
            </a:pPr>
            <a:r>
              <a:rPr lang="en-US" sz="1200" dirty="0"/>
              <a:t>This is after pruning back to 10 splits.</a:t>
            </a:r>
          </a:p>
          <a:p>
            <a:pPr marL="285750" indent="-285750">
              <a:buFont typeface="Arial" panose="020B0604020202020204" pitchFamily="34" charset="0"/>
              <a:buChar char="•"/>
            </a:pPr>
            <a:r>
              <a:rPr lang="en-US" sz="1200" dirty="0"/>
              <a:t>You can see that the model doesn’t improve.</a:t>
            </a:r>
          </a:p>
        </p:txBody>
      </p:sp>
      <p:sp>
        <p:nvSpPr>
          <p:cNvPr id="13" name="Up Arrow 12">
            <a:extLst>
              <a:ext uri="{FF2B5EF4-FFF2-40B4-BE49-F238E27FC236}">
                <a16:creationId xmlns:a16="http://schemas.microsoft.com/office/drawing/2014/main" id="{EB475400-DE55-8038-AF06-B12C9CA200C5}"/>
              </a:ext>
            </a:extLst>
          </p:cNvPr>
          <p:cNvSpPr/>
          <p:nvPr/>
        </p:nvSpPr>
        <p:spPr>
          <a:xfrm rot="5400000">
            <a:off x="829115" y="3215277"/>
            <a:ext cx="174947" cy="28039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eft Arrow 6">
            <a:extLst>
              <a:ext uri="{FF2B5EF4-FFF2-40B4-BE49-F238E27FC236}">
                <a16:creationId xmlns:a16="http://schemas.microsoft.com/office/drawing/2014/main" id="{2C6CA69B-CBF1-B2A9-669E-700905F31B12}"/>
              </a:ext>
            </a:extLst>
          </p:cNvPr>
          <p:cNvSpPr/>
          <p:nvPr/>
        </p:nvSpPr>
        <p:spPr>
          <a:xfrm>
            <a:off x="4162748" y="1966365"/>
            <a:ext cx="296862" cy="17774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able&#10;&#10;Description automatically generated">
            <a:extLst>
              <a:ext uri="{FF2B5EF4-FFF2-40B4-BE49-F238E27FC236}">
                <a16:creationId xmlns:a16="http://schemas.microsoft.com/office/drawing/2014/main" id="{91CF0B9F-29AF-1E4D-E89D-66713016D32C}"/>
              </a:ext>
            </a:extLst>
          </p:cNvPr>
          <p:cNvPicPr>
            <a:picLocks noChangeAspect="1"/>
          </p:cNvPicPr>
          <p:nvPr/>
        </p:nvPicPr>
        <p:blipFill>
          <a:blip r:embed="rId5"/>
          <a:stretch>
            <a:fillRect/>
          </a:stretch>
        </p:blipFill>
        <p:spPr>
          <a:xfrm>
            <a:off x="1104437" y="1700668"/>
            <a:ext cx="2979475" cy="2931263"/>
          </a:xfrm>
          <a:prstGeom prst="rect">
            <a:avLst/>
          </a:prstGeom>
        </p:spPr>
      </p:pic>
      <p:pic>
        <p:nvPicPr>
          <p:cNvPr id="8" name="Picture 7" descr="A picture containing table&#10;&#10;Description automatically generated">
            <a:extLst>
              <a:ext uri="{FF2B5EF4-FFF2-40B4-BE49-F238E27FC236}">
                <a16:creationId xmlns:a16="http://schemas.microsoft.com/office/drawing/2014/main" id="{D896F3FD-A9D4-1D41-BF30-A55F46086BF7}"/>
              </a:ext>
            </a:extLst>
          </p:cNvPr>
          <p:cNvPicPr>
            <a:picLocks noChangeAspect="1"/>
          </p:cNvPicPr>
          <p:nvPr/>
        </p:nvPicPr>
        <p:blipFill>
          <a:blip r:embed="rId6"/>
          <a:stretch>
            <a:fillRect/>
          </a:stretch>
        </p:blipFill>
        <p:spPr>
          <a:xfrm>
            <a:off x="5360068" y="1700668"/>
            <a:ext cx="2679495" cy="2450551"/>
          </a:xfrm>
          <a:prstGeom prst="rect">
            <a:avLst/>
          </a:prstGeom>
        </p:spPr>
      </p:pic>
      <p:pic>
        <p:nvPicPr>
          <p:cNvPr id="9" name="Audio 8">
            <a:hlinkClick r:id="" action="ppaction://media"/>
            <a:extLst>
              <a:ext uri="{FF2B5EF4-FFF2-40B4-BE49-F238E27FC236}">
                <a16:creationId xmlns:a16="http://schemas.microsoft.com/office/drawing/2014/main" id="{197C417E-1B60-D858-57F3-4E826429BE2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396830319"/>
      </p:ext>
    </p:extLst>
  </p:cSld>
  <p:clrMapOvr>
    <a:masterClrMapping/>
  </p:clrMapOvr>
  <mc:AlternateContent xmlns:mc="http://schemas.openxmlformats.org/markup-compatibility/2006" xmlns:p14="http://schemas.microsoft.com/office/powerpoint/2010/main">
    <mc:Choice Requires="p14">
      <p:transition spd="slow" p14:dur="2000" advTm="36327"/>
    </mc:Choice>
    <mc:Fallback xmlns="">
      <p:transition spd="slow" advTm="363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9"/>
        <p:cNvGrpSpPr/>
        <p:nvPr/>
      </p:nvGrpSpPr>
      <p:grpSpPr>
        <a:xfrm>
          <a:off x="0" y="0"/>
          <a:ext cx="0" cy="0"/>
          <a:chOff x="0" y="0"/>
          <a:chExt cx="0" cy="0"/>
        </a:xfrm>
      </p:grpSpPr>
      <p:sp>
        <p:nvSpPr>
          <p:cNvPr id="80" name="Google Shape;80;p15"/>
          <p:cNvSpPr txBox="1">
            <a:spLocks noGrp="1"/>
          </p:cNvSpPr>
          <p:nvPr>
            <p:ph type="ctrTitle"/>
          </p:nvPr>
        </p:nvSpPr>
        <p:spPr>
          <a:xfrm>
            <a:off x="1240022" y="274320"/>
            <a:ext cx="7025402" cy="891540"/>
          </a:xfrm>
          <a:prstGeom prst="rect">
            <a:avLst/>
          </a:prstGeom>
        </p:spPr>
        <p:txBody>
          <a:bodyPr spcFirstLastPara="1" vert="horz" lIns="91440" tIns="45720" rIns="91440" bIns="45720" rtlCol="0" anchor="ctr" anchorCtr="0">
            <a:normAutofit/>
          </a:bodyPr>
          <a:lstStyle/>
          <a:p>
            <a:pPr marL="0" lvl="0" indent="0" algn="l" defTabSz="914400">
              <a:spcAft>
                <a:spcPts val="0"/>
              </a:spcAft>
            </a:pPr>
            <a:r>
              <a:rPr lang="en-US" sz="4400" b="1" kern="1200" dirty="0">
                <a:solidFill>
                  <a:schemeClr val="tx1"/>
                </a:solidFill>
                <a:latin typeface="+mj-lt"/>
                <a:ea typeface="+mj-ea"/>
                <a:cs typeface="+mj-cs"/>
              </a:rPr>
              <a:t>Models </a:t>
            </a:r>
            <a:r>
              <a:rPr lang="en-US" sz="4400" b="1" dirty="0"/>
              <a:t>– Bootstrap Forest</a:t>
            </a:r>
            <a:endParaRPr lang="en-US" sz="4400" b="1" kern="1200" dirty="0">
              <a:solidFill>
                <a:schemeClr val="tx1"/>
              </a:solidFill>
              <a:latin typeface="+mj-lt"/>
              <a:ea typeface="+mj-ea"/>
              <a:cs typeface="+mj-cs"/>
            </a:endParaRPr>
          </a:p>
        </p:txBody>
      </p:sp>
      <p:sp>
        <p:nvSpPr>
          <p:cNvPr id="86" name="Freeform: Shape 85">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23075" cy="1168659"/>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Freeform: Shape 87">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68730"/>
            <a:ext cx="9144000" cy="387477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Freeform: Shape 89">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68730"/>
            <a:ext cx="728740" cy="1572735"/>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A5E96E3C-71DF-943D-DFFD-D969DD4733C5}"/>
              </a:ext>
            </a:extLst>
          </p:cNvPr>
          <p:cNvSpPr txBox="1"/>
          <p:nvPr/>
        </p:nvSpPr>
        <p:spPr>
          <a:xfrm>
            <a:off x="661537" y="1631277"/>
            <a:ext cx="3747244" cy="646331"/>
          </a:xfrm>
          <a:prstGeom prst="rect">
            <a:avLst/>
          </a:prstGeom>
          <a:noFill/>
        </p:spPr>
        <p:txBody>
          <a:bodyPr wrap="none" rtlCol="0">
            <a:spAutoFit/>
          </a:bodyPr>
          <a:lstStyle/>
          <a:p>
            <a:pPr marL="285750" indent="-285750">
              <a:buFont typeface="Arial" panose="020B0604020202020204" pitchFamily="34" charset="0"/>
              <a:buChar char="•"/>
            </a:pPr>
            <a:r>
              <a:rPr lang="en-US" sz="1200" dirty="0"/>
              <a:t>Skipping the regression tree (irrelevant).</a:t>
            </a:r>
          </a:p>
          <a:p>
            <a:pPr marL="285750" indent="-285750">
              <a:buFont typeface="Arial" panose="020B0604020202020204" pitchFamily="34" charset="0"/>
              <a:buChar char="•"/>
            </a:pPr>
            <a:r>
              <a:rPr lang="en-US" sz="1200" dirty="0"/>
              <a:t>The default bootstrap forest values can get tweaked.</a:t>
            </a:r>
          </a:p>
          <a:p>
            <a:pPr marL="285750" indent="-285750">
              <a:buFont typeface="Arial" panose="020B0604020202020204" pitchFamily="34" charset="0"/>
              <a:buChar char="•"/>
            </a:pPr>
            <a:r>
              <a:rPr lang="en-US" sz="1200" dirty="0"/>
              <a:t>No real improvement over the decision tree.</a:t>
            </a:r>
          </a:p>
        </p:txBody>
      </p:sp>
      <p:sp>
        <p:nvSpPr>
          <p:cNvPr id="13" name="Up Arrow 12">
            <a:extLst>
              <a:ext uri="{FF2B5EF4-FFF2-40B4-BE49-F238E27FC236}">
                <a16:creationId xmlns:a16="http://schemas.microsoft.com/office/drawing/2014/main" id="{EB475400-DE55-8038-AF06-B12C9CA200C5}"/>
              </a:ext>
            </a:extLst>
          </p:cNvPr>
          <p:cNvSpPr/>
          <p:nvPr/>
        </p:nvSpPr>
        <p:spPr>
          <a:xfrm rot="5400000">
            <a:off x="417092" y="3352842"/>
            <a:ext cx="174947" cy="28039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10;&#10;Description automatically generated">
            <a:extLst>
              <a:ext uri="{FF2B5EF4-FFF2-40B4-BE49-F238E27FC236}">
                <a16:creationId xmlns:a16="http://schemas.microsoft.com/office/drawing/2014/main" id="{57AA9180-2E06-D0AF-1672-20CE3D4477A4}"/>
              </a:ext>
            </a:extLst>
          </p:cNvPr>
          <p:cNvPicPr>
            <a:picLocks noChangeAspect="1"/>
          </p:cNvPicPr>
          <p:nvPr/>
        </p:nvPicPr>
        <p:blipFill>
          <a:blip r:embed="rId5"/>
          <a:stretch>
            <a:fillRect/>
          </a:stretch>
        </p:blipFill>
        <p:spPr>
          <a:xfrm>
            <a:off x="728740" y="2375439"/>
            <a:ext cx="3568700" cy="2235200"/>
          </a:xfrm>
          <a:prstGeom prst="rect">
            <a:avLst/>
          </a:prstGeom>
        </p:spPr>
      </p:pic>
      <p:pic>
        <p:nvPicPr>
          <p:cNvPr id="6" name="Picture 5" descr="Table&#10;&#10;Description automatically generated">
            <a:extLst>
              <a:ext uri="{FF2B5EF4-FFF2-40B4-BE49-F238E27FC236}">
                <a16:creationId xmlns:a16="http://schemas.microsoft.com/office/drawing/2014/main" id="{D88FE4B7-DBE0-EC6D-EC7A-635BEE4CA130}"/>
              </a:ext>
            </a:extLst>
          </p:cNvPr>
          <p:cNvPicPr>
            <a:picLocks noChangeAspect="1"/>
          </p:cNvPicPr>
          <p:nvPr/>
        </p:nvPicPr>
        <p:blipFill>
          <a:blip r:embed="rId6"/>
          <a:stretch>
            <a:fillRect/>
          </a:stretch>
        </p:blipFill>
        <p:spPr>
          <a:xfrm>
            <a:off x="5341966" y="1778347"/>
            <a:ext cx="3069944" cy="2855535"/>
          </a:xfrm>
          <a:prstGeom prst="rect">
            <a:avLst/>
          </a:prstGeom>
        </p:spPr>
      </p:pic>
      <p:sp>
        <p:nvSpPr>
          <p:cNvPr id="9" name="Up Arrow 8">
            <a:extLst>
              <a:ext uri="{FF2B5EF4-FFF2-40B4-BE49-F238E27FC236}">
                <a16:creationId xmlns:a16="http://schemas.microsoft.com/office/drawing/2014/main" id="{F14571BE-66D7-22CD-A026-48765578CC45}"/>
              </a:ext>
            </a:extLst>
          </p:cNvPr>
          <p:cNvSpPr/>
          <p:nvPr/>
        </p:nvSpPr>
        <p:spPr>
          <a:xfrm rot="5400000">
            <a:off x="417092" y="3852286"/>
            <a:ext cx="174947" cy="28039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Arrow 9">
            <a:extLst>
              <a:ext uri="{FF2B5EF4-FFF2-40B4-BE49-F238E27FC236}">
                <a16:creationId xmlns:a16="http://schemas.microsoft.com/office/drawing/2014/main" id="{6972614B-806B-C3EB-6C25-978FA42BC344}"/>
              </a:ext>
            </a:extLst>
          </p:cNvPr>
          <p:cNvSpPr/>
          <p:nvPr/>
        </p:nvSpPr>
        <p:spPr>
          <a:xfrm>
            <a:off x="7426109" y="3229219"/>
            <a:ext cx="296862" cy="17774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Audio 10">
            <a:hlinkClick r:id="" action="ppaction://media"/>
            <a:extLst>
              <a:ext uri="{FF2B5EF4-FFF2-40B4-BE49-F238E27FC236}">
                <a16:creationId xmlns:a16="http://schemas.microsoft.com/office/drawing/2014/main" id="{00C1B29E-6B88-5463-AE35-AD9E8E456C8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4245111141"/>
      </p:ext>
    </p:extLst>
  </p:cSld>
  <p:clrMapOvr>
    <a:masterClrMapping/>
  </p:clrMapOvr>
  <mc:AlternateContent xmlns:mc="http://schemas.openxmlformats.org/markup-compatibility/2006" xmlns:p14="http://schemas.microsoft.com/office/powerpoint/2010/main">
    <mc:Choice Requires="p14">
      <p:transition spd="slow" p14:dur="2000" advTm="80457"/>
    </mc:Choice>
    <mc:Fallback xmlns="">
      <p:transition spd="slow" advTm="804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9"/>
        <p:cNvGrpSpPr/>
        <p:nvPr/>
      </p:nvGrpSpPr>
      <p:grpSpPr>
        <a:xfrm>
          <a:off x="0" y="0"/>
          <a:ext cx="0" cy="0"/>
          <a:chOff x="0" y="0"/>
          <a:chExt cx="0" cy="0"/>
        </a:xfrm>
      </p:grpSpPr>
      <p:sp>
        <p:nvSpPr>
          <p:cNvPr id="80" name="Google Shape;80;p15"/>
          <p:cNvSpPr txBox="1">
            <a:spLocks noGrp="1"/>
          </p:cNvSpPr>
          <p:nvPr>
            <p:ph type="ctrTitle"/>
          </p:nvPr>
        </p:nvSpPr>
        <p:spPr>
          <a:xfrm>
            <a:off x="1240022" y="274320"/>
            <a:ext cx="7025402" cy="891540"/>
          </a:xfrm>
          <a:prstGeom prst="rect">
            <a:avLst/>
          </a:prstGeom>
        </p:spPr>
        <p:txBody>
          <a:bodyPr spcFirstLastPara="1" vert="horz" lIns="91440" tIns="45720" rIns="91440" bIns="45720" rtlCol="0" anchor="ctr" anchorCtr="0">
            <a:normAutofit/>
          </a:bodyPr>
          <a:lstStyle/>
          <a:p>
            <a:pPr marL="0" lvl="0" indent="0" algn="l" defTabSz="914400">
              <a:spcAft>
                <a:spcPts val="0"/>
              </a:spcAft>
            </a:pPr>
            <a:r>
              <a:rPr lang="en-US" sz="4400" b="1" kern="1200" dirty="0">
                <a:solidFill>
                  <a:schemeClr val="tx1"/>
                </a:solidFill>
                <a:latin typeface="+mj-lt"/>
                <a:ea typeface="+mj-ea"/>
                <a:cs typeface="+mj-cs"/>
              </a:rPr>
              <a:t>Models </a:t>
            </a:r>
            <a:r>
              <a:rPr lang="en-US" sz="4400" b="1" dirty="0"/>
              <a:t>– Boosted Tree (1/2)</a:t>
            </a:r>
            <a:endParaRPr lang="en-US" sz="4400" b="1" kern="1200" dirty="0">
              <a:solidFill>
                <a:schemeClr val="tx1"/>
              </a:solidFill>
              <a:latin typeface="+mj-lt"/>
              <a:ea typeface="+mj-ea"/>
              <a:cs typeface="+mj-cs"/>
            </a:endParaRPr>
          </a:p>
        </p:txBody>
      </p:sp>
      <p:sp>
        <p:nvSpPr>
          <p:cNvPr id="86" name="Freeform: Shape 85">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23075" cy="1168659"/>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Freeform: Shape 87">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68730"/>
            <a:ext cx="9144000" cy="387477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Freeform: Shape 89">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68730"/>
            <a:ext cx="728740" cy="1572735"/>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A5E96E3C-71DF-943D-DFFD-D969DD4733C5}"/>
              </a:ext>
            </a:extLst>
          </p:cNvPr>
          <p:cNvSpPr txBox="1"/>
          <p:nvPr/>
        </p:nvSpPr>
        <p:spPr>
          <a:xfrm>
            <a:off x="823631" y="1638880"/>
            <a:ext cx="2765372" cy="830997"/>
          </a:xfrm>
          <a:prstGeom prst="rect">
            <a:avLst/>
          </a:prstGeom>
          <a:noFill/>
        </p:spPr>
        <p:txBody>
          <a:bodyPr wrap="none" rtlCol="0">
            <a:spAutoFit/>
          </a:bodyPr>
          <a:lstStyle/>
          <a:p>
            <a:pPr marL="285750" indent="-285750">
              <a:buFont typeface="Arial" panose="020B0604020202020204" pitchFamily="34" charset="0"/>
              <a:buChar char="•"/>
            </a:pPr>
            <a:r>
              <a:rPr lang="en-US" sz="1200" dirty="0"/>
              <a:t>We left the defaults for this model.</a:t>
            </a:r>
          </a:p>
          <a:p>
            <a:pPr marL="285750" indent="-285750">
              <a:buFont typeface="Arial" panose="020B0604020202020204" pitchFamily="34" charset="0"/>
              <a:buChar char="•"/>
            </a:pPr>
            <a:r>
              <a:rPr lang="en-US" sz="1200" dirty="0"/>
              <a:t>We still don’t get improvement over</a:t>
            </a:r>
          </a:p>
          <a:p>
            <a:r>
              <a:rPr lang="en-US" sz="1200" dirty="0"/>
              <a:t>        the decision tree.</a:t>
            </a:r>
          </a:p>
          <a:p>
            <a:pPr marL="285750" indent="-285750">
              <a:buFont typeface="Arial" panose="020B0604020202020204" pitchFamily="34" charset="0"/>
              <a:buChar char="•"/>
            </a:pPr>
            <a:endParaRPr lang="en-US" sz="1200" dirty="0"/>
          </a:p>
        </p:txBody>
      </p:sp>
      <p:pic>
        <p:nvPicPr>
          <p:cNvPr id="7" name="Picture 6" descr="Graphical user interface&#10;&#10;Description automatically generated">
            <a:extLst>
              <a:ext uri="{FF2B5EF4-FFF2-40B4-BE49-F238E27FC236}">
                <a16:creationId xmlns:a16="http://schemas.microsoft.com/office/drawing/2014/main" id="{9B60BC4B-CD22-EF21-9F98-2FEEE2192D4D}"/>
              </a:ext>
            </a:extLst>
          </p:cNvPr>
          <p:cNvPicPr>
            <a:picLocks noChangeAspect="1"/>
          </p:cNvPicPr>
          <p:nvPr/>
        </p:nvPicPr>
        <p:blipFill>
          <a:blip r:embed="rId5"/>
          <a:stretch>
            <a:fillRect/>
          </a:stretch>
        </p:blipFill>
        <p:spPr>
          <a:xfrm>
            <a:off x="859984" y="2393063"/>
            <a:ext cx="3238500" cy="2374900"/>
          </a:xfrm>
          <a:prstGeom prst="rect">
            <a:avLst/>
          </a:prstGeom>
        </p:spPr>
      </p:pic>
      <p:pic>
        <p:nvPicPr>
          <p:cNvPr id="11" name="Picture 10" descr="Table&#10;&#10;Description automatically generated with medium confidence">
            <a:extLst>
              <a:ext uri="{FF2B5EF4-FFF2-40B4-BE49-F238E27FC236}">
                <a16:creationId xmlns:a16="http://schemas.microsoft.com/office/drawing/2014/main" id="{E29C7649-98E3-9C40-A880-D6E5FA0AEA42}"/>
              </a:ext>
            </a:extLst>
          </p:cNvPr>
          <p:cNvPicPr>
            <a:picLocks noChangeAspect="1"/>
          </p:cNvPicPr>
          <p:nvPr/>
        </p:nvPicPr>
        <p:blipFill>
          <a:blip r:embed="rId6"/>
          <a:stretch>
            <a:fillRect/>
          </a:stretch>
        </p:blipFill>
        <p:spPr>
          <a:xfrm>
            <a:off x="4752723" y="1516438"/>
            <a:ext cx="3567646" cy="3251525"/>
          </a:xfrm>
          <a:prstGeom prst="rect">
            <a:avLst/>
          </a:prstGeom>
        </p:spPr>
      </p:pic>
      <p:sp>
        <p:nvSpPr>
          <p:cNvPr id="14" name="Left Arrow 13">
            <a:extLst>
              <a:ext uri="{FF2B5EF4-FFF2-40B4-BE49-F238E27FC236}">
                <a16:creationId xmlns:a16="http://schemas.microsoft.com/office/drawing/2014/main" id="{57B9CDB5-EBE3-31F4-AB57-91440D64C036}"/>
              </a:ext>
            </a:extLst>
          </p:cNvPr>
          <p:cNvSpPr/>
          <p:nvPr/>
        </p:nvSpPr>
        <p:spPr>
          <a:xfrm>
            <a:off x="7167647" y="3167324"/>
            <a:ext cx="296862" cy="17774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Audio 14">
            <a:hlinkClick r:id="" action="ppaction://media"/>
            <a:extLst>
              <a:ext uri="{FF2B5EF4-FFF2-40B4-BE49-F238E27FC236}">
                <a16:creationId xmlns:a16="http://schemas.microsoft.com/office/drawing/2014/main" id="{2A7CBCBD-1EAA-73EF-4830-27C496C0DAB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036984182"/>
      </p:ext>
    </p:extLst>
  </p:cSld>
  <p:clrMapOvr>
    <a:masterClrMapping/>
  </p:clrMapOvr>
  <mc:AlternateContent xmlns:mc="http://schemas.openxmlformats.org/markup-compatibility/2006" xmlns:p14="http://schemas.microsoft.com/office/powerpoint/2010/main">
    <mc:Choice Requires="p14">
      <p:transition spd="slow" p14:dur="2000" advTm="21420"/>
    </mc:Choice>
    <mc:Fallback xmlns="">
      <p:transition spd="slow" advTm="214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9"/>
        <p:cNvGrpSpPr/>
        <p:nvPr/>
      </p:nvGrpSpPr>
      <p:grpSpPr>
        <a:xfrm>
          <a:off x="0" y="0"/>
          <a:ext cx="0" cy="0"/>
          <a:chOff x="0" y="0"/>
          <a:chExt cx="0" cy="0"/>
        </a:xfrm>
      </p:grpSpPr>
      <p:sp>
        <p:nvSpPr>
          <p:cNvPr id="80" name="Google Shape;80;p15"/>
          <p:cNvSpPr txBox="1">
            <a:spLocks noGrp="1"/>
          </p:cNvSpPr>
          <p:nvPr>
            <p:ph type="ctrTitle"/>
          </p:nvPr>
        </p:nvSpPr>
        <p:spPr>
          <a:xfrm>
            <a:off x="1240022" y="274320"/>
            <a:ext cx="7025402" cy="891540"/>
          </a:xfrm>
          <a:prstGeom prst="rect">
            <a:avLst/>
          </a:prstGeom>
        </p:spPr>
        <p:txBody>
          <a:bodyPr spcFirstLastPara="1" vert="horz" lIns="91440" tIns="45720" rIns="91440" bIns="45720" rtlCol="0" anchor="ctr" anchorCtr="0">
            <a:normAutofit/>
          </a:bodyPr>
          <a:lstStyle/>
          <a:p>
            <a:pPr marL="0" lvl="0" indent="0" algn="l" defTabSz="914400">
              <a:spcAft>
                <a:spcPts val="0"/>
              </a:spcAft>
            </a:pPr>
            <a:r>
              <a:rPr lang="en-US" sz="4400" b="1" kern="1200" dirty="0">
                <a:solidFill>
                  <a:schemeClr val="tx1"/>
                </a:solidFill>
                <a:latin typeface="+mj-lt"/>
                <a:ea typeface="+mj-ea"/>
                <a:cs typeface="+mj-cs"/>
              </a:rPr>
              <a:t>Models </a:t>
            </a:r>
            <a:r>
              <a:rPr lang="en-US" sz="4400" b="1" dirty="0"/>
              <a:t>– Boosted Tree (2/2)</a:t>
            </a:r>
            <a:endParaRPr lang="en-US" sz="4400" b="1" kern="1200" dirty="0">
              <a:solidFill>
                <a:schemeClr val="tx1"/>
              </a:solidFill>
              <a:latin typeface="+mj-lt"/>
              <a:ea typeface="+mj-ea"/>
              <a:cs typeface="+mj-cs"/>
            </a:endParaRPr>
          </a:p>
        </p:txBody>
      </p:sp>
      <p:sp>
        <p:nvSpPr>
          <p:cNvPr id="86" name="Freeform: Shape 85">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23075" cy="1168659"/>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Freeform: Shape 87">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68730"/>
            <a:ext cx="9144000" cy="387477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Freeform: Shape 89">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68730"/>
            <a:ext cx="728740" cy="1572735"/>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A5E96E3C-71DF-943D-DFFD-D969DD4733C5}"/>
              </a:ext>
            </a:extLst>
          </p:cNvPr>
          <p:cNvSpPr txBox="1"/>
          <p:nvPr/>
        </p:nvSpPr>
        <p:spPr>
          <a:xfrm>
            <a:off x="5172885" y="2196458"/>
            <a:ext cx="3170003" cy="2123658"/>
          </a:xfrm>
          <a:prstGeom prst="rect">
            <a:avLst/>
          </a:prstGeom>
          <a:noFill/>
        </p:spPr>
        <p:txBody>
          <a:bodyPr wrap="square" rtlCol="0">
            <a:spAutoFit/>
          </a:bodyPr>
          <a:lstStyle/>
          <a:p>
            <a:pPr marL="285750" indent="-285750">
              <a:buFont typeface="Arial" panose="020B0604020202020204" pitchFamily="34" charset="0"/>
              <a:buChar char="•"/>
            </a:pPr>
            <a:r>
              <a:rPr lang="en-US" sz="1200" dirty="0"/>
              <a:t>With the boosted tree model, other variables get a chance to contribute.</a:t>
            </a:r>
          </a:p>
          <a:p>
            <a:endParaRPr lang="en-US" sz="1200" dirty="0"/>
          </a:p>
          <a:p>
            <a:pPr marL="285750" indent="-285750">
              <a:buFont typeface="Arial" panose="020B0604020202020204" pitchFamily="34" charset="0"/>
              <a:buChar char="•"/>
            </a:pPr>
            <a:r>
              <a:rPr lang="en-US" sz="1200" dirty="0"/>
              <a:t>Still, the predictive value of the model is limited.</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Tree models are well suited to the business problem being investigated, and the failure to get better than ~14% misclassification rate points toward areas for future study.</a:t>
            </a:r>
          </a:p>
          <a:p>
            <a:pPr marL="285750" indent="-285750">
              <a:buFont typeface="Arial" panose="020B0604020202020204" pitchFamily="34" charset="0"/>
              <a:buChar char="•"/>
            </a:pPr>
            <a:endParaRPr lang="en-US" sz="1200" dirty="0"/>
          </a:p>
        </p:txBody>
      </p:sp>
      <p:sp>
        <p:nvSpPr>
          <p:cNvPr id="14" name="Left Arrow 13">
            <a:extLst>
              <a:ext uri="{FF2B5EF4-FFF2-40B4-BE49-F238E27FC236}">
                <a16:creationId xmlns:a16="http://schemas.microsoft.com/office/drawing/2014/main" id="{57B9CDB5-EBE3-31F4-AB57-91440D64C036}"/>
              </a:ext>
            </a:extLst>
          </p:cNvPr>
          <p:cNvSpPr/>
          <p:nvPr/>
        </p:nvSpPr>
        <p:spPr>
          <a:xfrm>
            <a:off x="4275138" y="1889397"/>
            <a:ext cx="296862" cy="19979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10;&#10;Description automatically generated">
            <a:extLst>
              <a:ext uri="{FF2B5EF4-FFF2-40B4-BE49-F238E27FC236}">
                <a16:creationId xmlns:a16="http://schemas.microsoft.com/office/drawing/2014/main" id="{7296C514-3DB1-1B62-C208-DD2FF86C77EA}"/>
              </a:ext>
            </a:extLst>
          </p:cNvPr>
          <p:cNvPicPr>
            <a:picLocks noChangeAspect="1"/>
          </p:cNvPicPr>
          <p:nvPr/>
        </p:nvPicPr>
        <p:blipFill>
          <a:blip r:embed="rId5"/>
          <a:stretch>
            <a:fillRect/>
          </a:stretch>
        </p:blipFill>
        <p:spPr>
          <a:xfrm>
            <a:off x="1066036" y="2994053"/>
            <a:ext cx="3109683" cy="1875127"/>
          </a:xfrm>
          <a:prstGeom prst="rect">
            <a:avLst/>
          </a:prstGeom>
        </p:spPr>
      </p:pic>
      <p:pic>
        <p:nvPicPr>
          <p:cNvPr id="5" name="Picture 4" descr="Table&#10;&#10;Description automatically generated">
            <a:extLst>
              <a:ext uri="{FF2B5EF4-FFF2-40B4-BE49-F238E27FC236}">
                <a16:creationId xmlns:a16="http://schemas.microsoft.com/office/drawing/2014/main" id="{66CB88A4-6696-CD70-26E5-EC696E818CA3}"/>
              </a:ext>
            </a:extLst>
          </p:cNvPr>
          <p:cNvPicPr>
            <a:picLocks noChangeAspect="1"/>
          </p:cNvPicPr>
          <p:nvPr/>
        </p:nvPicPr>
        <p:blipFill>
          <a:blip r:embed="rId6"/>
          <a:stretch>
            <a:fillRect/>
          </a:stretch>
        </p:blipFill>
        <p:spPr>
          <a:xfrm>
            <a:off x="1066036" y="1561458"/>
            <a:ext cx="3111500" cy="1270000"/>
          </a:xfrm>
          <a:prstGeom prst="rect">
            <a:avLst/>
          </a:prstGeom>
        </p:spPr>
      </p:pic>
      <p:pic>
        <p:nvPicPr>
          <p:cNvPr id="8" name="Audio 7">
            <a:hlinkClick r:id="" action="ppaction://media"/>
            <a:extLst>
              <a:ext uri="{FF2B5EF4-FFF2-40B4-BE49-F238E27FC236}">
                <a16:creationId xmlns:a16="http://schemas.microsoft.com/office/drawing/2014/main" id="{1F901A6D-B84D-66F5-7078-A357BFAD85D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859133253"/>
      </p:ext>
    </p:extLst>
  </p:cSld>
  <p:clrMapOvr>
    <a:masterClrMapping/>
  </p:clrMapOvr>
  <mc:AlternateContent xmlns:mc="http://schemas.openxmlformats.org/markup-compatibility/2006" xmlns:p14="http://schemas.microsoft.com/office/powerpoint/2010/main">
    <mc:Choice Requires="p14">
      <p:transition spd="slow" p14:dur="2000" advTm="56587"/>
    </mc:Choice>
    <mc:Fallback xmlns="">
      <p:transition spd="slow" advTm="565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9"/>
        <p:cNvGrpSpPr/>
        <p:nvPr/>
      </p:nvGrpSpPr>
      <p:grpSpPr>
        <a:xfrm>
          <a:off x="0" y="0"/>
          <a:ext cx="0" cy="0"/>
          <a:chOff x="0" y="0"/>
          <a:chExt cx="0" cy="0"/>
        </a:xfrm>
      </p:grpSpPr>
      <p:sp>
        <p:nvSpPr>
          <p:cNvPr id="80" name="Google Shape;80;p15"/>
          <p:cNvSpPr txBox="1">
            <a:spLocks noGrp="1"/>
          </p:cNvSpPr>
          <p:nvPr>
            <p:ph type="ctrTitle"/>
          </p:nvPr>
        </p:nvSpPr>
        <p:spPr>
          <a:xfrm>
            <a:off x="1240022" y="274320"/>
            <a:ext cx="7025402" cy="891540"/>
          </a:xfrm>
          <a:prstGeom prst="rect">
            <a:avLst/>
          </a:prstGeom>
        </p:spPr>
        <p:txBody>
          <a:bodyPr spcFirstLastPara="1" vert="horz" lIns="91440" tIns="45720" rIns="91440" bIns="45720" rtlCol="0" anchor="ctr" anchorCtr="0">
            <a:normAutofit/>
          </a:bodyPr>
          <a:lstStyle/>
          <a:p>
            <a:pPr marL="0" lvl="0" indent="0" algn="l" defTabSz="914400">
              <a:spcAft>
                <a:spcPts val="0"/>
              </a:spcAft>
            </a:pPr>
            <a:r>
              <a:rPr lang="en-US" sz="4400" b="1" kern="1200" dirty="0">
                <a:solidFill>
                  <a:schemeClr val="tx1"/>
                </a:solidFill>
                <a:latin typeface="+mj-lt"/>
                <a:ea typeface="+mj-ea"/>
                <a:cs typeface="+mj-cs"/>
              </a:rPr>
              <a:t>Business Problem</a:t>
            </a:r>
          </a:p>
        </p:txBody>
      </p:sp>
      <p:sp>
        <p:nvSpPr>
          <p:cNvPr id="86" name="Freeform: Shape 85">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23075" cy="1168659"/>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8" name="Freeform: Shape 87">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68730"/>
            <a:ext cx="9144000" cy="387477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0" name="Freeform: Shape 89">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68730"/>
            <a:ext cx="728740" cy="1572735"/>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Google Shape;81;p15"/>
          <p:cNvSpPr txBox="1">
            <a:spLocks noGrp="1"/>
          </p:cNvSpPr>
          <p:nvPr>
            <p:ph type="subTitle" idx="1"/>
          </p:nvPr>
        </p:nvSpPr>
        <p:spPr>
          <a:xfrm>
            <a:off x="1240022" y="1632204"/>
            <a:ext cx="7025403" cy="3031236"/>
          </a:xfrm>
          <a:prstGeom prst="rect">
            <a:avLst/>
          </a:prstGeom>
        </p:spPr>
        <p:txBody>
          <a:bodyPr spcFirstLastPara="1" vert="horz" lIns="91440" tIns="45720" rIns="91440" bIns="45720" rtlCol="0" anchor="t" anchorCtr="0">
            <a:noAutofit/>
          </a:bodyPr>
          <a:lstStyle/>
          <a:p>
            <a:pPr marL="341313" lvl="0" indent="-228600" algn="l" defTabSz="914400">
              <a:spcBef>
                <a:spcPts val="0"/>
              </a:spcBef>
              <a:spcAft>
                <a:spcPts val="600"/>
              </a:spcAft>
              <a:buClr>
                <a:schemeClr val="dk1"/>
              </a:buClr>
              <a:buSzPct val="77000"/>
              <a:buFont typeface="Arial" panose="020B0604020202020204" pitchFamily="34" charset="0"/>
              <a:buChar char="•"/>
            </a:pPr>
            <a:r>
              <a:rPr lang="en-IN" sz="1400" dirty="0"/>
              <a:t>While there are a number of potential areas of research within the data, we would like to approach this from the perspective of a business consultancy specializing in the aviation industry who think that certain airplane manufacturers could benefit from an increased focus on safety.</a:t>
            </a:r>
          </a:p>
          <a:p>
            <a:pPr marL="341313" lvl="0" indent="-228600" algn="l" defTabSz="914400">
              <a:spcBef>
                <a:spcPts val="0"/>
              </a:spcBef>
              <a:spcAft>
                <a:spcPts val="600"/>
              </a:spcAft>
              <a:buClr>
                <a:schemeClr val="dk1"/>
              </a:buClr>
              <a:buSzPct val="77000"/>
              <a:buFont typeface="Arial" panose="020B0604020202020204" pitchFamily="34" charset="0"/>
              <a:buChar char="•"/>
            </a:pPr>
            <a:r>
              <a:rPr lang="en-IN" sz="1400" dirty="0"/>
              <a:t>For an accident involving a given make (manufacturer), how likely is it that a person will be killed or seriously injured rather than uninjured or minorly injured, after controlling for weather? As an example, following the analysis, maybe we will find that Cessnas are more likely to have crashes with serious or fatal injuries compared with Piper, Beech, or Bell aircraft. In that case, the target variable will be the percentage of seriously or fatally injured persons out of the total number of persons involved in the accident. This will be cross-referenced with the make, and we will then control for the weather (since it may not be fair to compare an accident in IMC conditions to WMC conditions).</a:t>
            </a:r>
          </a:p>
        </p:txBody>
      </p:sp>
    </p:spTree>
    <p:extLst>
      <p:ext uri="{BB962C8B-B14F-4D97-AF65-F5344CB8AC3E}">
        <p14:creationId xmlns:p14="http://schemas.microsoft.com/office/powerpoint/2010/main" val="1036536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9"/>
        <p:cNvGrpSpPr/>
        <p:nvPr/>
      </p:nvGrpSpPr>
      <p:grpSpPr>
        <a:xfrm>
          <a:off x="0" y="0"/>
          <a:ext cx="0" cy="0"/>
          <a:chOff x="0" y="0"/>
          <a:chExt cx="0" cy="0"/>
        </a:xfrm>
      </p:grpSpPr>
      <p:sp>
        <p:nvSpPr>
          <p:cNvPr id="80" name="Google Shape;80;p15"/>
          <p:cNvSpPr txBox="1">
            <a:spLocks noGrp="1"/>
          </p:cNvSpPr>
          <p:nvPr>
            <p:ph type="ctrTitle"/>
          </p:nvPr>
        </p:nvSpPr>
        <p:spPr>
          <a:xfrm>
            <a:off x="1240022" y="274320"/>
            <a:ext cx="7025402" cy="891540"/>
          </a:xfrm>
          <a:prstGeom prst="rect">
            <a:avLst/>
          </a:prstGeom>
        </p:spPr>
        <p:txBody>
          <a:bodyPr spcFirstLastPara="1" vert="horz" lIns="91440" tIns="45720" rIns="91440" bIns="45720" rtlCol="0" anchor="ctr" anchorCtr="0">
            <a:normAutofit/>
          </a:bodyPr>
          <a:lstStyle/>
          <a:p>
            <a:pPr marL="0" lvl="0" indent="0" algn="l" defTabSz="914400">
              <a:spcAft>
                <a:spcPts val="0"/>
              </a:spcAft>
            </a:pPr>
            <a:r>
              <a:rPr lang="en-US" sz="4400" b="1" kern="1200" dirty="0">
                <a:solidFill>
                  <a:schemeClr val="tx1"/>
                </a:solidFill>
                <a:latin typeface="+mj-lt"/>
                <a:ea typeface="+mj-ea"/>
                <a:cs typeface="+mj-cs"/>
              </a:rPr>
              <a:t>Data Exploration (1/)</a:t>
            </a:r>
          </a:p>
        </p:txBody>
      </p:sp>
      <p:sp>
        <p:nvSpPr>
          <p:cNvPr id="86" name="Freeform: Shape 85">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23075" cy="1168659"/>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8" name="Freeform: Shape 87">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68730"/>
            <a:ext cx="9144000" cy="387477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0" name="Freeform: Shape 89">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68730"/>
            <a:ext cx="728740" cy="1572735"/>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Google Shape;81;p15"/>
          <p:cNvSpPr txBox="1">
            <a:spLocks noGrp="1"/>
          </p:cNvSpPr>
          <p:nvPr>
            <p:ph type="subTitle" idx="1"/>
          </p:nvPr>
        </p:nvSpPr>
        <p:spPr>
          <a:xfrm>
            <a:off x="1240022" y="1632204"/>
            <a:ext cx="7025403" cy="3031236"/>
          </a:xfrm>
          <a:prstGeom prst="rect">
            <a:avLst/>
          </a:prstGeom>
        </p:spPr>
        <p:txBody>
          <a:bodyPr spcFirstLastPara="1" vert="horz" lIns="91440" tIns="45720" rIns="91440" bIns="45720" rtlCol="0" anchor="t" anchorCtr="0">
            <a:noAutofit/>
          </a:bodyPr>
          <a:lstStyle/>
          <a:p>
            <a:pPr marL="112713" lvl="0" algn="l" defTabSz="914400">
              <a:spcBef>
                <a:spcPts val="0"/>
              </a:spcBef>
              <a:spcAft>
                <a:spcPts val="600"/>
              </a:spcAft>
              <a:buClr>
                <a:schemeClr val="dk1"/>
              </a:buClr>
              <a:buSzPct val="77000"/>
            </a:pPr>
            <a:r>
              <a:rPr lang="en-US" sz="1400" dirty="0"/>
              <a:t>Columns hid and excluded:</a:t>
            </a:r>
          </a:p>
          <a:p>
            <a:pPr marL="341313" lvl="0" indent="-228600" algn="l" defTabSz="914400">
              <a:spcBef>
                <a:spcPts val="0"/>
              </a:spcBef>
              <a:spcAft>
                <a:spcPts val="600"/>
              </a:spcAft>
              <a:buClr>
                <a:schemeClr val="dk1"/>
              </a:buClr>
              <a:buSzPct val="77000"/>
              <a:buFont typeface="Arial" panose="020B0604020202020204" pitchFamily="34" charset="0"/>
              <a:buChar char="•"/>
            </a:pPr>
            <a:r>
              <a:rPr lang="en-US" sz="1400" dirty="0"/>
              <a:t>Events.id, </a:t>
            </a:r>
            <a:r>
              <a:rPr lang="en-US" sz="1400" dirty="0" err="1"/>
              <a:t>Accident.Number</a:t>
            </a:r>
            <a:r>
              <a:rPr lang="en-US" sz="1400" dirty="0"/>
              <a:t>, </a:t>
            </a:r>
            <a:r>
              <a:rPr lang="en-US" sz="1400" dirty="0" err="1"/>
              <a:t>Event.Date</a:t>
            </a:r>
            <a:r>
              <a:rPr lang="en-US" sz="1400" dirty="0"/>
              <a:t>, Location, Country, Latitude, Longitude, Schedule, </a:t>
            </a:r>
            <a:r>
              <a:rPr lang="en-US" sz="1400" dirty="0" err="1"/>
              <a:t>Airport.Code</a:t>
            </a:r>
            <a:r>
              <a:rPr lang="en-US" sz="1400" dirty="0"/>
              <a:t>, </a:t>
            </a:r>
            <a:r>
              <a:rPr lang="en-US" sz="1400" dirty="0" err="1"/>
              <a:t>Airport.Name</a:t>
            </a:r>
            <a:r>
              <a:rPr lang="en-US" sz="1400" dirty="0"/>
              <a:t>, </a:t>
            </a:r>
            <a:r>
              <a:rPr lang="en-US" sz="1400" dirty="0" err="1"/>
              <a:t>Aircraft.Category</a:t>
            </a:r>
            <a:r>
              <a:rPr lang="en-US" sz="1400" dirty="0"/>
              <a:t>, </a:t>
            </a:r>
            <a:r>
              <a:rPr lang="en-US" sz="1400" dirty="0" err="1"/>
              <a:t>Registration.Number</a:t>
            </a:r>
            <a:r>
              <a:rPr lang="en-US" sz="1400" dirty="0"/>
              <a:t>, </a:t>
            </a:r>
            <a:r>
              <a:rPr lang="en-US" sz="1400" dirty="0" err="1"/>
              <a:t>Report.Status</a:t>
            </a:r>
            <a:r>
              <a:rPr lang="en-US" sz="1400" dirty="0"/>
              <a:t>, </a:t>
            </a:r>
            <a:r>
              <a:rPr lang="en-US" sz="1400" dirty="0" err="1"/>
              <a:t>Publication.Date</a:t>
            </a:r>
            <a:r>
              <a:rPr lang="en-US" sz="1400" dirty="0"/>
              <a:t>: Irrelevant to the target variable and analysis</a:t>
            </a:r>
          </a:p>
          <a:p>
            <a:pPr marL="341313" lvl="0" indent="-228600" algn="l" defTabSz="914400">
              <a:spcBef>
                <a:spcPts val="0"/>
              </a:spcBef>
              <a:spcAft>
                <a:spcPts val="600"/>
              </a:spcAft>
              <a:buClr>
                <a:schemeClr val="dk1"/>
              </a:buClr>
              <a:buSzPct val="77000"/>
              <a:buFont typeface="Arial" panose="020B0604020202020204" pitchFamily="34" charset="0"/>
              <a:buChar char="•"/>
            </a:pPr>
            <a:r>
              <a:rPr lang="en-US" sz="1400" dirty="0" err="1"/>
              <a:t>Injury.Severity</a:t>
            </a:r>
            <a:r>
              <a:rPr lang="en-US" sz="1400" dirty="0"/>
              <a:t>: Recoded to Injury Severity to only include the categories of Fatal and Non-Fatal. The earlier data included the number of fatalities as well</a:t>
            </a:r>
          </a:p>
          <a:p>
            <a:pPr marL="341313" lvl="0" indent="-228600" algn="l" defTabSz="914400">
              <a:spcBef>
                <a:spcPts val="0"/>
              </a:spcBef>
              <a:spcAft>
                <a:spcPts val="600"/>
              </a:spcAft>
              <a:buClr>
                <a:schemeClr val="dk1"/>
              </a:buClr>
              <a:buSzPct val="77000"/>
              <a:buFont typeface="Arial" panose="020B0604020202020204" pitchFamily="34" charset="0"/>
              <a:buChar char="•"/>
            </a:pPr>
            <a:r>
              <a:rPr lang="en-US" sz="1400" dirty="0"/>
              <a:t>Model: Removed due to the high number of unique levels. Additionally, the data could be only used with ‘Make’ column</a:t>
            </a:r>
          </a:p>
          <a:p>
            <a:pPr marL="341313" lvl="0" indent="-228600" algn="l" defTabSz="914400">
              <a:spcBef>
                <a:spcPts val="0"/>
              </a:spcBef>
              <a:spcAft>
                <a:spcPts val="600"/>
              </a:spcAft>
              <a:buClr>
                <a:schemeClr val="dk1"/>
              </a:buClr>
              <a:buSzPct val="77000"/>
              <a:buFont typeface="Arial" panose="020B0604020202020204" pitchFamily="34" charset="0"/>
              <a:buChar char="•"/>
            </a:pPr>
            <a:r>
              <a:rPr lang="en-US" sz="1400" dirty="0"/>
              <a:t>Amateur Built : Removed because it gives the same information as the amateur built values in ‘Make’ column</a:t>
            </a:r>
          </a:p>
          <a:p>
            <a:pPr marL="341313" lvl="0" indent="-228600" algn="l" defTabSz="914400">
              <a:spcBef>
                <a:spcPts val="0"/>
              </a:spcBef>
              <a:spcAft>
                <a:spcPts val="600"/>
              </a:spcAft>
              <a:buClr>
                <a:schemeClr val="dk1"/>
              </a:buClr>
              <a:buSzPct val="77000"/>
              <a:buFont typeface="Arial" panose="020B0604020202020204" pitchFamily="34" charset="0"/>
              <a:buChar char="•"/>
            </a:pPr>
            <a:r>
              <a:rPr lang="en-US" sz="1400" dirty="0" err="1"/>
              <a:t>Air.Carrier</a:t>
            </a:r>
            <a:r>
              <a:rPr lang="en-US" sz="1400" dirty="0"/>
              <a:t>: Removed because of 44,585 missing values</a:t>
            </a:r>
          </a:p>
          <a:p>
            <a:pPr marL="341313" lvl="0" indent="-228600" algn="l" defTabSz="914400">
              <a:spcBef>
                <a:spcPts val="0"/>
              </a:spcBef>
              <a:spcAft>
                <a:spcPts val="600"/>
              </a:spcAft>
              <a:buClr>
                <a:schemeClr val="dk1"/>
              </a:buClr>
              <a:buSzPct val="77000"/>
              <a:buFont typeface="Arial" panose="020B0604020202020204" pitchFamily="34" charset="0"/>
              <a:buChar char="•"/>
            </a:pPr>
            <a:endParaRPr lang="en-US" sz="1400" b="1" dirty="0"/>
          </a:p>
          <a:p>
            <a:pPr marL="341313" lvl="0" indent="-228600" algn="l" defTabSz="914400">
              <a:spcBef>
                <a:spcPts val="0"/>
              </a:spcBef>
              <a:spcAft>
                <a:spcPts val="600"/>
              </a:spcAft>
              <a:buClr>
                <a:schemeClr val="dk1"/>
              </a:buClr>
              <a:buSzPct val="77000"/>
              <a:buFont typeface="Arial" panose="020B0604020202020204" pitchFamily="34" charset="0"/>
              <a:buChar char="•"/>
            </a:pPr>
            <a:endParaRPr lang="en-US" sz="1400" dirty="0"/>
          </a:p>
        </p:txBody>
      </p:sp>
    </p:spTree>
    <p:extLst>
      <p:ext uri="{BB962C8B-B14F-4D97-AF65-F5344CB8AC3E}">
        <p14:creationId xmlns:p14="http://schemas.microsoft.com/office/powerpoint/2010/main" val="2211937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9"/>
        <p:cNvGrpSpPr/>
        <p:nvPr/>
      </p:nvGrpSpPr>
      <p:grpSpPr>
        <a:xfrm>
          <a:off x="0" y="0"/>
          <a:ext cx="0" cy="0"/>
          <a:chOff x="0" y="0"/>
          <a:chExt cx="0" cy="0"/>
        </a:xfrm>
      </p:grpSpPr>
      <p:sp>
        <p:nvSpPr>
          <p:cNvPr id="80" name="Google Shape;80;p15"/>
          <p:cNvSpPr txBox="1">
            <a:spLocks noGrp="1"/>
          </p:cNvSpPr>
          <p:nvPr>
            <p:ph type="ctrTitle"/>
          </p:nvPr>
        </p:nvSpPr>
        <p:spPr>
          <a:xfrm>
            <a:off x="1240022" y="274320"/>
            <a:ext cx="7025402" cy="891540"/>
          </a:xfrm>
          <a:prstGeom prst="rect">
            <a:avLst/>
          </a:prstGeom>
        </p:spPr>
        <p:txBody>
          <a:bodyPr spcFirstLastPara="1" vert="horz" lIns="91440" tIns="45720" rIns="91440" bIns="45720" rtlCol="0" anchor="ctr" anchorCtr="0">
            <a:normAutofit/>
          </a:bodyPr>
          <a:lstStyle/>
          <a:p>
            <a:pPr marL="0" lvl="0" indent="0" algn="l" defTabSz="914400">
              <a:spcAft>
                <a:spcPts val="0"/>
              </a:spcAft>
            </a:pPr>
            <a:r>
              <a:rPr lang="en-US" sz="4400" b="1" kern="1200" dirty="0">
                <a:solidFill>
                  <a:schemeClr val="tx1"/>
                </a:solidFill>
                <a:latin typeface="+mj-lt"/>
                <a:ea typeface="+mj-ea"/>
                <a:cs typeface="+mj-cs"/>
              </a:rPr>
              <a:t>Data Exploration (2/)</a:t>
            </a:r>
          </a:p>
        </p:txBody>
      </p:sp>
      <p:sp>
        <p:nvSpPr>
          <p:cNvPr id="86" name="Freeform: Shape 85">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23075" cy="1168659"/>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8" name="Freeform: Shape 87">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68730"/>
            <a:ext cx="9144000" cy="387477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0" name="Freeform: Shape 89">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68730"/>
            <a:ext cx="728740" cy="1572735"/>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Google Shape;81;p15"/>
          <p:cNvSpPr txBox="1">
            <a:spLocks noGrp="1"/>
          </p:cNvSpPr>
          <p:nvPr>
            <p:ph type="subTitle" idx="1"/>
          </p:nvPr>
        </p:nvSpPr>
        <p:spPr>
          <a:xfrm>
            <a:off x="1240022" y="1632204"/>
            <a:ext cx="7025403" cy="3031236"/>
          </a:xfrm>
          <a:prstGeom prst="rect">
            <a:avLst/>
          </a:prstGeom>
        </p:spPr>
        <p:txBody>
          <a:bodyPr spcFirstLastPara="1" vert="horz" lIns="91440" tIns="45720" rIns="91440" bIns="45720" rtlCol="0" anchor="t" anchorCtr="0">
            <a:noAutofit/>
          </a:bodyPr>
          <a:lstStyle/>
          <a:p>
            <a:pPr marL="341313" indent="-228600" algn="l" defTabSz="914400">
              <a:spcBef>
                <a:spcPts val="0"/>
              </a:spcBef>
              <a:spcAft>
                <a:spcPts val="600"/>
              </a:spcAft>
              <a:buClr>
                <a:schemeClr val="dk1"/>
              </a:buClr>
              <a:buSzPct val="77000"/>
              <a:buFont typeface="Arial" panose="020B0604020202020204" pitchFamily="34" charset="0"/>
              <a:buChar char="•"/>
            </a:pPr>
            <a:r>
              <a:rPr lang="en-US" sz="1400" dirty="0" err="1"/>
              <a:t>Engine.Type</a:t>
            </a:r>
            <a:r>
              <a:rPr lang="en-US" sz="1400" b="1" dirty="0"/>
              <a:t>: </a:t>
            </a:r>
            <a:r>
              <a:rPr lang="en-US" sz="1400" dirty="0"/>
              <a:t>Recoded the missing values to unknown </a:t>
            </a:r>
          </a:p>
          <a:p>
            <a:pPr marL="341313" indent="-228600" algn="l" defTabSz="914400">
              <a:spcBef>
                <a:spcPts val="0"/>
              </a:spcBef>
              <a:spcAft>
                <a:spcPts val="600"/>
              </a:spcAft>
              <a:buClr>
                <a:schemeClr val="dk1"/>
              </a:buClr>
              <a:buSzPct val="77000"/>
              <a:buFont typeface="Arial" panose="020B0604020202020204" pitchFamily="34" charset="0"/>
              <a:buChar char="•"/>
            </a:pPr>
            <a:r>
              <a:rPr lang="en-US" sz="1400" dirty="0" err="1"/>
              <a:t>Weather.Condition</a:t>
            </a:r>
            <a:r>
              <a:rPr lang="en-US" sz="1400" dirty="0"/>
              <a:t> : Recoded the missing values to unknown (UNK)</a:t>
            </a:r>
          </a:p>
          <a:p>
            <a:pPr marL="341313" indent="-228600" algn="l" defTabSz="914400">
              <a:spcBef>
                <a:spcPts val="0"/>
              </a:spcBef>
              <a:spcAft>
                <a:spcPts val="600"/>
              </a:spcAft>
              <a:buClr>
                <a:schemeClr val="dk1"/>
              </a:buClr>
              <a:buSzPct val="77000"/>
              <a:buFont typeface="Arial" panose="020B0604020202020204" pitchFamily="34" charset="0"/>
              <a:buChar char="•"/>
            </a:pPr>
            <a:r>
              <a:rPr lang="en-US" sz="1400" dirty="0"/>
              <a:t>Make: Initially had over 8,000 unique levels, which was brought down to 386 by recoding and removal of rows due to significant missing values in other columns</a:t>
            </a:r>
          </a:p>
          <a:p>
            <a:pPr marL="341313" indent="-228600" algn="l" defTabSz="914400">
              <a:spcBef>
                <a:spcPts val="0"/>
              </a:spcBef>
              <a:spcAft>
                <a:spcPts val="600"/>
              </a:spcAft>
              <a:buClr>
                <a:schemeClr val="dk1"/>
              </a:buClr>
              <a:buSzPct val="77000"/>
              <a:buFont typeface="Arial" panose="020B0604020202020204" pitchFamily="34" charset="0"/>
              <a:buChar char="•"/>
            </a:pPr>
            <a:r>
              <a:rPr lang="en-US" sz="1400" dirty="0"/>
              <a:t>Columns </a:t>
            </a:r>
            <a:r>
              <a:rPr lang="en-US" sz="1400" dirty="0" err="1"/>
              <a:t>Total.Fatal.Injuries</a:t>
            </a:r>
            <a:r>
              <a:rPr lang="en-US" sz="1400" dirty="0"/>
              <a:t>, </a:t>
            </a:r>
            <a:r>
              <a:rPr lang="en-US" sz="1400" dirty="0" err="1"/>
              <a:t>Total.Serious.Injuries</a:t>
            </a:r>
            <a:r>
              <a:rPr lang="en-US" sz="1400" dirty="0"/>
              <a:t>, </a:t>
            </a:r>
            <a:r>
              <a:rPr lang="en-US" sz="1400" dirty="0" err="1"/>
              <a:t>Total.Minor.Injuries</a:t>
            </a:r>
            <a:r>
              <a:rPr lang="en-US" sz="1400" dirty="0"/>
              <a:t> and </a:t>
            </a:r>
            <a:r>
              <a:rPr lang="en-US" sz="1400" dirty="0" err="1"/>
              <a:t>Total.Uninjured</a:t>
            </a:r>
            <a:r>
              <a:rPr lang="en-US" sz="1400" dirty="0"/>
              <a:t> were used to form the target variable column, which was </a:t>
            </a:r>
            <a:r>
              <a:rPr lang="en-US" sz="1400" b="1" dirty="0"/>
              <a:t>named Target Variable (Fatalities). This column denotes 1 in case the injuries were fatal or serious, and 0 if the injuries were minor or absent</a:t>
            </a:r>
          </a:p>
          <a:p>
            <a:pPr marL="341313" indent="-228600" algn="l" defTabSz="914400">
              <a:spcBef>
                <a:spcPts val="0"/>
              </a:spcBef>
              <a:spcAft>
                <a:spcPts val="600"/>
              </a:spcAft>
              <a:buClr>
                <a:schemeClr val="dk1"/>
              </a:buClr>
              <a:buSzPct val="77000"/>
              <a:buFont typeface="Arial" panose="020B0604020202020204" pitchFamily="34" charset="0"/>
              <a:buChar char="•"/>
            </a:pPr>
            <a:r>
              <a:rPr lang="en-US" sz="1400" dirty="0"/>
              <a:t>We partitioned the data set into 50% Training, 30% Validation and 20% Test.</a:t>
            </a:r>
          </a:p>
          <a:p>
            <a:pPr marL="341313" indent="-228600" algn="l" defTabSz="914400">
              <a:spcBef>
                <a:spcPts val="0"/>
              </a:spcBef>
              <a:spcAft>
                <a:spcPts val="600"/>
              </a:spcAft>
              <a:buClr>
                <a:schemeClr val="dk1"/>
              </a:buClr>
              <a:buSzPct val="77000"/>
              <a:buFont typeface="Arial" panose="020B0604020202020204" pitchFamily="34" charset="0"/>
              <a:buChar char="•"/>
            </a:pPr>
            <a:endParaRPr lang="en-US" sz="1400" dirty="0"/>
          </a:p>
        </p:txBody>
      </p:sp>
    </p:spTree>
    <p:extLst>
      <p:ext uri="{BB962C8B-B14F-4D97-AF65-F5344CB8AC3E}">
        <p14:creationId xmlns:p14="http://schemas.microsoft.com/office/powerpoint/2010/main" val="4197171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9"/>
        <p:cNvGrpSpPr/>
        <p:nvPr/>
      </p:nvGrpSpPr>
      <p:grpSpPr>
        <a:xfrm>
          <a:off x="0" y="0"/>
          <a:ext cx="0" cy="0"/>
          <a:chOff x="0" y="0"/>
          <a:chExt cx="0" cy="0"/>
        </a:xfrm>
      </p:grpSpPr>
      <p:sp>
        <p:nvSpPr>
          <p:cNvPr id="80" name="Google Shape;80;p15"/>
          <p:cNvSpPr txBox="1">
            <a:spLocks noGrp="1"/>
          </p:cNvSpPr>
          <p:nvPr>
            <p:ph type="ctrTitle"/>
          </p:nvPr>
        </p:nvSpPr>
        <p:spPr>
          <a:xfrm>
            <a:off x="1240022" y="274320"/>
            <a:ext cx="7025402" cy="891540"/>
          </a:xfrm>
          <a:prstGeom prst="rect">
            <a:avLst/>
          </a:prstGeom>
        </p:spPr>
        <p:txBody>
          <a:bodyPr spcFirstLastPara="1" vert="horz" lIns="91440" tIns="45720" rIns="91440" bIns="45720" rtlCol="0" anchor="ctr" anchorCtr="0">
            <a:normAutofit/>
          </a:bodyPr>
          <a:lstStyle/>
          <a:p>
            <a:pPr marL="0" lvl="0" indent="0" algn="l" defTabSz="914400">
              <a:spcAft>
                <a:spcPts val="0"/>
              </a:spcAft>
            </a:pPr>
            <a:r>
              <a:rPr lang="en-US" sz="4400" b="1" kern="1200" dirty="0">
                <a:solidFill>
                  <a:schemeClr val="tx1"/>
                </a:solidFill>
                <a:latin typeface="+mj-lt"/>
                <a:ea typeface="+mj-ea"/>
                <a:cs typeface="+mj-cs"/>
              </a:rPr>
              <a:t>Data Exploration (3/)</a:t>
            </a:r>
          </a:p>
        </p:txBody>
      </p:sp>
      <p:sp>
        <p:nvSpPr>
          <p:cNvPr id="86" name="Freeform: Shape 85">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23075" cy="1168659"/>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Freeform: Shape 87">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68730"/>
            <a:ext cx="9144000" cy="387477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Freeform: Shape 89">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68730"/>
            <a:ext cx="728740" cy="1572735"/>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Google Shape;81;p15"/>
          <p:cNvSpPr txBox="1">
            <a:spLocks noGrp="1"/>
          </p:cNvSpPr>
          <p:nvPr>
            <p:ph type="subTitle" idx="1"/>
          </p:nvPr>
        </p:nvSpPr>
        <p:spPr>
          <a:xfrm>
            <a:off x="867472" y="1408475"/>
            <a:ext cx="3442010" cy="761746"/>
          </a:xfrm>
          <a:prstGeom prst="rect">
            <a:avLst/>
          </a:prstGeom>
        </p:spPr>
        <p:txBody>
          <a:bodyPr spcFirstLastPara="1" vert="horz" lIns="91440" tIns="45720" rIns="91440" bIns="45720" rtlCol="0" anchor="t" anchorCtr="0">
            <a:noAutofit/>
          </a:bodyPr>
          <a:lstStyle/>
          <a:p>
            <a:pPr marL="341313" indent="-228600" algn="l" defTabSz="914400">
              <a:spcBef>
                <a:spcPts val="0"/>
              </a:spcBef>
              <a:spcAft>
                <a:spcPts val="600"/>
              </a:spcAft>
              <a:buClr>
                <a:schemeClr val="dk1"/>
              </a:buClr>
              <a:buSzPct val="77000"/>
              <a:buFont typeface="Arial" panose="020B0604020202020204" pitchFamily="34" charset="0"/>
              <a:buChar char="•"/>
            </a:pPr>
            <a:r>
              <a:rPr lang="en-IN" sz="1200" dirty="0"/>
              <a:t>Since, our data set has 7 nominal columns and only one continuous variable, we have a contingency table to compare our predictor variables with target variable</a:t>
            </a:r>
          </a:p>
          <a:p>
            <a:pPr marL="341313" indent="-228600" algn="l" defTabSz="914400">
              <a:spcBef>
                <a:spcPts val="0"/>
              </a:spcBef>
              <a:spcAft>
                <a:spcPts val="600"/>
              </a:spcAft>
              <a:buClr>
                <a:schemeClr val="dk1"/>
              </a:buClr>
              <a:buSzPct val="77000"/>
              <a:buFont typeface="Arial" panose="020B0604020202020204" pitchFamily="34" charset="0"/>
              <a:buChar char="•"/>
            </a:pPr>
            <a:r>
              <a:rPr lang="en-IN" sz="1200" dirty="0"/>
              <a:t>From the first contingency table we could interpret that the number of fatalities were greater during VMC weather condition (79.23% of the times)</a:t>
            </a:r>
          </a:p>
          <a:p>
            <a:pPr marL="341313" indent="-228600" algn="l" defTabSz="914400">
              <a:spcBef>
                <a:spcPts val="0"/>
              </a:spcBef>
              <a:spcAft>
                <a:spcPts val="600"/>
              </a:spcAft>
              <a:buClr>
                <a:schemeClr val="dk1"/>
              </a:buClr>
              <a:buSzPct val="77000"/>
              <a:buFont typeface="Arial" panose="020B0604020202020204" pitchFamily="34" charset="0"/>
              <a:buChar char="•"/>
            </a:pPr>
            <a:r>
              <a:rPr lang="en-IN" sz="1200" dirty="0"/>
              <a:t>From the second table it is understood that when there was a fatality, 69.77% of the times the aircraft was Destroyed and there was Substantial damage 28.96% of the times</a:t>
            </a:r>
          </a:p>
          <a:p>
            <a:pPr marL="341313" indent="-228600" algn="l" defTabSz="914400">
              <a:spcBef>
                <a:spcPts val="0"/>
              </a:spcBef>
              <a:spcAft>
                <a:spcPts val="600"/>
              </a:spcAft>
              <a:buClr>
                <a:schemeClr val="dk1"/>
              </a:buClr>
              <a:buSzPct val="77000"/>
              <a:buFont typeface="Arial" panose="020B0604020202020204" pitchFamily="34" charset="0"/>
              <a:buChar char="•"/>
            </a:pPr>
            <a:endParaRPr lang="en-IN" sz="1200" dirty="0"/>
          </a:p>
          <a:p>
            <a:pPr marL="341313" lvl="0" indent="-228600" algn="l" defTabSz="914400">
              <a:spcBef>
                <a:spcPts val="0"/>
              </a:spcBef>
              <a:spcAft>
                <a:spcPts val="600"/>
              </a:spcAft>
              <a:buClr>
                <a:schemeClr val="dk1"/>
              </a:buClr>
              <a:buSzPct val="77000"/>
              <a:buFont typeface="Arial" panose="020B0604020202020204" pitchFamily="34" charset="0"/>
              <a:buChar char="•"/>
            </a:pPr>
            <a:endParaRPr lang="en-IN" sz="1200" dirty="0"/>
          </a:p>
        </p:txBody>
      </p:sp>
      <p:pic>
        <p:nvPicPr>
          <p:cNvPr id="6" name="Picture 5">
            <a:extLst>
              <a:ext uri="{FF2B5EF4-FFF2-40B4-BE49-F238E27FC236}">
                <a16:creationId xmlns:a16="http://schemas.microsoft.com/office/drawing/2014/main" id="{A4CBC8C1-A577-9C7D-50BA-E6A8E85ED633}"/>
              </a:ext>
            </a:extLst>
          </p:cNvPr>
          <p:cNvPicPr>
            <a:picLocks noChangeAspect="1"/>
          </p:cNvPicPr>
          <p:nvPr/>
        </p:nvPicPr>
        <p:blipFill>
          <a:blip r:embed="rId3"/>
          <a:stretch>
            <a:fillRect/>
          </a:stretch>
        </p:blipFill>
        <p:spPr>
          <a:xfrm>
            <a:off x="6622808" y="1440180"/>
            <a:ext cx="2057642" cy="3187864"/>
          </a:xfrm>
          <a:prstGeom prst="rect">
            <a:avLst/>
          </a:prstGeom>
        </p:spPr>
      </p:pic>
      <p:pic>
        <p:nvPicPr>
          <p:cNvPr id="8" name="Picture 7">
            <a:extLst>
              <a:ext uri="{FF2B5EF4-FFF2-40B4-BE49-F238E27FC236}">
                <a16:creationId xmlns:a16="http://schemas.microsoft.com/office/drawing/2014/main" id="{635951A5-139A-AE4C-D94C-8C1C31F9A2E7}"/>
              </a:ext>
            </a:extLst>
          </p:cNvPr>
          <p:cNvPicPr>
            <a:picLocks noChangeAspect="1"/>
          </p:cNvPicPr>
          <p:nvPr/>
        </p:nvPicPr>
        <p:blipFill>
          <a:blip r:embed="rId4"/>
          <a:stretch>
            <a:fillRect/>
          </a:stretch>
        </p:blipFill>
        <p:spPr>
          <a:xfrm>
            <a:off x="4309482" y="1440180"/>
            <a:ext cx="2121009" cy="3199358"/>
          </a:xfrm>
          <a:prstGeom prst="rect">
            <a:avLst/>
          </a:prstGeom>
        </p:spPr>
      </p:pic>
      <p:sp>
        <p:nvSpPr>
          <p:cNvPr id="9" name="TextBox 8">
            <a:extLst>
              <a:ext uri="{FF2B5EF4-FFF2-40B4-BE49-F238E27FC236}">
                <a16:creationId xmlns:a16="http://schemas.microsoft.com/office/drawing/2014/main" id="{E8C35F08-2C67-F7A9-A5A7-2338D2F36B3E}"/>
              </a:ext>
            </a:extLst>
          </p:cNvPr>
          <p:cNvSpPr txBox="1"/>
          <p:nvPr/>
        </p:nvSpPr>
        <p:spPr>
          <a:xfrm>
            <a:off x="4233282" y="4690153"/>
            <a:ext cx="2121009" cy="246221"/>
          </a:xfrm>
          <a:prstGeom prst="rect">
            <a:avLst/>
          </a:prstGeom>
          <a:noFill/>
        </p:spPr>
        <p:txBody>
          <a:bodyPr wrap="square" rtlCol="0">
            <a:spAutoFit/>
          </a:bodyPr>
          <a:lstStyle/>
          <a:p>
            <a:pPr algn="ctr"/>
            <a:r>
              <a:rPr lang="en-US" sz="1000" dirty="0"/>
              <a:t>Weather vs target variable </a:t>
            </a:r>
          </a:p>
        </p:txBody>
      </p:sp>
      <p:sp>
        <p:nvSpPr>
          <p:cNvPr id="10" name="TextBox 9">
            <a:extLst>
              <a:ext uri="{FF2B5EF4-FFF2-40B4-BE49-F238E27FC236}">
                <a16:creationId xmlns:a16="http://schemas.microsoft.com/office/drawing/2014/main" id="{02B801D9-F4DD-39CF-1255-20874AB1B916}"/>
              </a:ext>
            </a:extLst>
          </p:cNvPr>
          <p:cNvSpPr txBox="1"/>
          <p:nvPr/>
        </p:nvSpPr>
        <p:spPr>
          <a:xfrm>
            <a:off x="6693613" y="4690153"/>
            <a:ext cx="2057642" cy="246221"/>
          </a:xfrm>
          <a:prstGeom prst="rect">
            <a:avLst/>
          </a:prstGeom>
          <a:noFill/>
        </p:spPr>
        <p:txBody>
          <a:bodyPr wrap="square" rtlCol="0">
            <a:spAutoFit/>
          </a:bodyPr>
          <a:lstStyle/>
          <a:p>
            <a:pPr algn="ctr"/>
            <a:r>
              <a:rPr lang="en-US" sz="1000" dirty="0"/>
              <a:t>Aircraft Damage vs Target Variable</a:t>
            </a:r>
          </a:p>
        </p:txBody>
      </p:sp>
    </p:spTree>
    <p:extLst>
      <p:ext uri="{BB962C8B-B14F-4D97-AF65-F5344CB8AC3E}">
        <p14:creationId xmlns:p14="http://schemas.microsoft.com/office/powerpoint/2010/main" val="37000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9"/>
        <p:cNvGrpSpPr/>
        <p:nvPr/>
      </p:nvGrpSpPr>
      <p:grpSpPr>
        <a:xfrm>
          <a:off x="0" y="0"/>
          <a:ext cx="0" cy="0"/>
          <a:chOff x="0" y="0"/>
          <a:chExt cx="0" cy="0"/>
        </a:xfrm>
      </p:grpSpPr>
      <p:sp>
        <p:nvSpPr>
          <p:cNvPr id="80" name="Google Shape;80;p15"/>
          <p:cNvSpPr txBox="1">
            <a:spLocks noGrp="1"/>
          </p:cNvSpPr>
          <p:nvPr>
            <p:ph type="ctrTitle"/>
          </p:nvPr>
        </p:nvSpPr>
        <p:spPr>
          <a:xfrm>
            <a:off x="1240022" y="274320"/>
            <a:ext cx="7025402" cy="891540"/>
          </a:xfrm>
          <a:prstGeom prst="rect">
            <a:avLst/>
          </a:prstGeom>
        </p:spPr>
        <p:txBody>
          <a:bodyPr spcFirstLastPara="1" vert="horz" lIns="91440" tIns="45720" rIns="91440" bIns="45720" rtlCol="0" anchor="ctr" anchorCtr="0">
            <a:normAutofit/>
          </a:bodyPr>
          <a:lstStyle/>
          <a:p>
            <a:pPr marL="0" lvl="0" indent="0" algn="l" defTabSz="914400">
              <a:spcAft>
                <a:spcPts val="0"/>
              </a:spcAft>
            </a:pPr>
            <a:r>
              <a:rPr lang="en-US" sz="4400" b="1" kern="1200" dirty="0">
                <a:solidFill>
                  <a:schemeClr val="tx1"/>
                </a:solidFill>
                <a:latin typeface="+mj-lt"/>
                <a:ea typeface="+mj-ea"/>
                <a:cs typeface="+mj-cs"/>
              </a:rPr>
              <a:t>Data Exploration (4/)</a:t>
            </a:r>
          </a:p>
        </p:txBody>
      </p:sp>
      <p:sp>
        <p:nvSpPr>
          <p:cNvPr id="86" name="Freeform: Shape 85">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23075" cy="1168659"/>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Freeform: Shape 87">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68730"/>
            <a:ext cx="9144000" cy="387477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Freeform: Shape 89">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68730"/>
            <a:ext cx="728740" cy="1572735"/>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Google Shape;81;p15"/>
          <p:cNvSpPr txBox="1">
            <a:spLocks noGrp="1"/>
          </p:cNvSpPr>
          <p:nvPr>
            <p:ph type="subTitle" idx="1"/>
          </p:nvPr>
        </p:nvSpPr>
        <p:spPr>
          <a:xfrm>
            <a:off x="867472" y="1408474"/>
            <a:ext cx="3442010" cy="2906671"/>
          </a:xfrm>
          <a:prstGeom prst="rect">
            <a:avLst/>
          </a:prstGeom>
        </p:spPr>
        <p:txBody>
          <a:bodyPr spcFirstLastPara="1" vert="horz" lIns="91440" tIns="45720" rIns="91440" bIns="45720" rtlCol="0" anchor="t" anchorCtr="0">
            <a:noAutofit/>
          </a:bodyPr>
          <a:lstStyle/>
          <a:p>
            <a:pPr marL="341313" indent="-228600" algn="l" defTabSz="914400">
              <a:spcBef>
                <a:spcPts val="0"/>
              </a:spcBef>
              <a:spcAft>
                <a:spcPts val="600"/>
              </a:spcAft>
              <a:buClr>
                <a:schemeClr val="dk1"/>
              </a:buClr>
              <a:buSzPct val="77000"/>
              <a:buFont typeface="Arial" panose="020B0604020202020204" pitchFamily="34" charset="0"/>
              <a:buChar char="•"/>
            </a:pPr>
            <a:r>
              <a:rPr lang="en-IN" sz="1200" dirty="0"/>
              <a:t>Personal has the highest number records for Purpose of flight. Although there was a fatality only 32.57% of the times, an aircraft was used for Personal reason , it is a major contributor for the overall fatalities(63.54%)</a:t>
            </a:r>
          </a:p>
          <a:p>
            <a:pPr marL="341313" indent="-228600" algn="l" defTabSz="914400">
              <a:spcBef>
                <a:spcPts val="0"/>
              </a:spcBef>
              <a:spcAft>
                <a:spcPts val="600"/>
              </a:spcAft>
              <a:buClr>
                <a:schemeClr val="dk1"/>
              </a:buClr>
              <a:buSzPct val="77000"/>
              <a:buFont typeface="Arial" panose="020B0604020202020204" pitchFamily="34" charset="0"/>
              <a:buChar char="•"/>
            </a:pPr>
            <a:endParaRPr lang="en-IN" sz="1200" dirty="0"/>
          </a:p>
          <a:p>
            <a:pPr marL="341313" lvl="0" indent="-228600" algn="l" defTabSz="914400">
              <a:spcBef>
                <a:spcPts val="0"/>
              </a:spcBef>
              <a:spcAft>
                <a:spcPts val="600"/>
              </a:spcAft>
              <a:buClr>
                <a:schemeClr val="dk1"/>
              </a:buClr>
              <a:buSzPct val="77000"/>
              <a:buFont typeface="Arial" panose="020B0604020202020204" pitchFamily="34" charset="0"/>
              <a:buChar char="•"/>
            </a:pPr>
            <a:endParaRPr lang="en-IN" sz="1200" dirty="0"/>
          </a:p>
        </p:txBody>
      </p:sp>
      <p:pic>
        <p:nvPicPr>
          <p:cNvPr id="5" name="Picture 4">
            <a:extLst>
              <a:ext uri="{FF2B5EF4-FFF2-40B4-BE49-F238E27FC236}">
                <a16:creationId xmlns:a16="http://schemas.microsoft.com/office/drawing/2014/main" id="{A17B7723-96AD-CC31-0143-345364ADE887}"/>
              </a:ext>
            </a:extLst>
          </p:cNvPr>
          <p:cNvPicPr>
            <a:picLocks noChangeAspect="1"/>
          </p:cNvPicPr>
          <p:nvPr/>
        </p:nvPicPr>
        <p:blipFill>
          <a:blip r:embed="rId3"/>
          <a:stretch>
            <a:fillRect/>
          </a:stretch>
        </p:blipFill>
        <p:spPr>
          <a:xfrm>
            <a:off x="4505387" y="1268730"/>
            <a:ext cx="1774763" cy="3874770"/>
          </a:xfrm>
          <a:prstGeom prst="rect">
            <a:avLst/>
          </a:prstGeom>
        </p:spPr>
      </p:pic>
      <p:pic>
        <p:nvPicPr>
          <p:cNvPr id="11" name="Picture 10">
            <a:extLst>
              <a:ext uri="{FF2B5EF4-FFF2-40B4-BE49-F238E27FC236}">
                <a16:creationId xmlns:a16="http://schemas.microsoft.com/office/drawing/2014/main" id="{6EBDC6B8-D21A-0475-D4B6-A387AD7B6E4F}"/>
              </a:ext>
            </a:extLst>
          </p:cNvPr>
          <p:cNvPicPr>
            <a:picLocks noChangeAspect="1"/>
          </p:cNvPicPr>
          <p:nvPr/>
        </p:nvPicPr>
        <p:blipFill>
          <a:blip r:embed="rId4"/>
          <a:stretch>
            <a:fillRect/>
          </a:stretch>
        </p:blipFill>
        <p:spPr>
          <a:xfrm>
            <a:off x="6553137" y="1265931"/>
            <a:ext cx="1644714" cy="3238401"/>
          </a:xfrm>
          <a:prstGeom prst="rect">
            <a:avLst/>
          </a:prstGeom>
        </p:spPr>
      </p:pic>
      <p:sp>
        <p:nvSpPr>
          <p:cNvPr id="12" name="TextBox 11">
            <a:extLst>
              <a:ext uri="{FF2B5EF4-FFF2-40B4-BE49-F238E27FC236}">
                <a16:creationId xmlns:a16="http://schemas.microsoft.com/office/drawing/2014/main" id="{BD9DC173-5405-6A2D-BCFC-D10AA3D039C6}"/>
              </a:ext>
            </a:extLst>
          </p:cNvPr>
          <p:cNvSpPr txBox="1"/>
          <p:nvPr/>
        </p:nvSpPr>
        <p:spPr>
          <a:xfrm>
            <a:off x="6553136" y="4552830"/>
            <a:ext cx="1712287" cy="400110"/>
          </a:xfrm>
          <a:prstGeom prst="rect">
            <a:avLst/>
          </a:prstGeom>
          <a:noFill/>
        </p:spPr>
        <p:txBody>
          <a:bodyPr wrap="square" rtlCol="0">
            <a:spAutoFit/>
          </a:bodyPr>
          <a:lstStyle/>
          <a:p>
            <a:pPr algn="ctr"/>
            <a:r>
              <a:rPr lang="en-US" sz="1000" dirty="0"/>
              <a:t>Purpose of flight vs target variable</a:t>
            </a:r>
          </a:p>
        </p:txBody>
      </p:sp>
    </p:spTree>
    <p:extLst>
      <p:ext uri="{BB962C8B-B14F-4D97-AF65-F5344CB8AC3E}">
        <p14:creationId xmlns:p14="http://schemas.microsoft.com/office/powerpoint/2010/main" val="48490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9"/>
        <p:cNvGrpSpPr/>
        <p:nvPr/>
      </p:nvGrpSpPr>
      <p:grpSpPr>
        <a:xfrm>
          <a:off x="0" y="0"/>
          <a:ext cx="0" cy="0"/>
          <a:chOff x="0" y="0"/>
          <a:chExt cx="0" cy="0"/>
        </a:xfrm>
      </p:grpSpPr>
      <p:sp>
        <p:nvSpPr>
          <p:cNvPr id="80" name="Google Shape;80;p15"/>
          <p:cNvSpPr txBox="1">
            <a:spLocks noGrp="1"/>
          </p:cNvSpPr>
          <p:nvPr>
            <p:ph type="ctrTitle"/>
          </p:nvPr>
        </p:nvSpPr>
        <p:spPr>
          <a:xfrm>
            <a:off x="1240022" y="274320"/>
            <a:ext cx="7025402" cy="891540"/>
          </a:xfrm>
          <a:prstGeom prst="rect">
            <a:avLst/>
          </a:prstGeom>
        </p:spPr>
        <p:txBody>
          <a:bodyPr spcFirstLastPara="1" vert="horz" lIns="91440" tIns="45720" rIns="91440" bIns="45720" rtlCol="0" anchor="ctr" anchorCtr="0">
            <a:normAutofit/>
          </a:bodyPr>
          <a:lstStyle/>
          <a:p>
            <a:pPr marL="0" lvl="0" indent="0" algn="l" defTabSz="914400">
              <a:spcAft>
                <a:spcPts val="0"/>
              </a:spcAft>
            </a:pPr>
            <a:r>
              <a:rPr lang="en-US" sz="4400" b="1" kern="1200" dirty="0">
                <a:solidFill>
                  <a:schemeClr val="tx1"/>
                </a:solidFill>
                <a:latin typeface="+mj-lt"/>
                <a:ea typeface="+mj-ea"/>
                <a:cs typeface="+mj-cs"/>
              </a:rPr>
              <a:t>Data Exploration (5/)</a:t>
            </a:r>
          </a:p>
        </p:txBody>
      </p:sp>
      <p:sp>
        <p:nvSpPr>
          <p:cNvPr id="86" name="Freeform: Shape 85">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23075" cy="1168659"/>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Freeform: Shape 87">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68730"/>
            <a:ext cx="9144000" cy="387477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Freeform: Shape 89">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68730"/>
            <a:ext cx="728740" cy="1572735"/>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Google Shape;81;p15"/>
          <p:cNvSpPr txBox="1">
            <a:spLocks noGrp="1"/>
          </p:cNvSpPr>
          <p:nvPr>
            <p:ph type="subTitle" idx="1"/>
          </p:nvPr>
        </p:nvSpPr>
        <p:spPr>
          <a:xfrm>
            <a:off x="896481" y="1326079"/>
            <a:ext cx="3442010" cy="3379282"/>
          </a:xfrm>
          <a:prstGeom prst="rect">
            <a:avLst/>
          </a:prstGeom>
        </p:spPr>
        <p:txBody>
          <a:bodyPr spcFirstLastPara="1" vert="horz" lIns="91440" tIns="45720" rIns="91440" bIns="45720" rtlCol="0" anchor="t" anchorCtr="0">
            <a:noAutofit/>
          </a:bodyPr>
          <a:lstStyle/>
          <a:p>
            <a:pPr marL="341313" indent="-228600" algn="l" defTabSz="914400">
              <a:spcBef>
                <a:spcPts val="0"/>
              </a:spcBef>
              <a:spcAft>
                <a:spcPts val="600"/>
              </a:spcAft>
              <a:buClr>
                <a:schemeClr val="dk1"/>
              </a:buClr>
              <a:buSzPct val="77000"/>
              <a:buFont typeface="Arial" panose="020B0604020202020204" pitchFamily="34" charset="0"/>
              <a:buChar char="•"/>
            </a:pPr>
            <a:r>
              <a:rPr lang="en-IN" sz="1200" dirty="0"/>
              <a:t>For Phase of flight, we saw that the major number of fatalities were during Manoeuvring (24.18%) followed by Cruise (22.16%) and Take off (19.84%)</a:t>
            </a:r>
          </a:p>
          <a:p>
            <a:pPr marL="341313" indent="-228600" algn="l" defTabSz="914400">
              <a:spcBef>
                <a:spcPts val="0"/>
              </a:spcBef>
              <a:spcAft>
                <a:spcPts val="600"/>
              </a:spcAft>
              <a:buClr>
                <a:schemeClr val="dk1"/>
              </a:buClr>
              <a:buSzPct val="77000"/>
              <a:buFont typeface="Arial" panose="020B0604020202020204" pitchFamily="34" charset="0"/>
              <a:buChar char="•"/>
            </a:pPr>
            <a:r>
              <a:rPr lang="en-IN" sz="1200" dirty="0"/>
              <a:t> Aircrafts using reciprocating type of engines have the highest number of fatalities (89.09)</a:t>
            </a:r>
          </a:p>
          <a:p>
            <a:pPr marL="341313" indent="-228600" algn="l" defTabSz="914400">
              <a:spcBef>
                <a:spcPts val="0"/>
              </a:spcBef>
              <a:spcAft>
                <a:spcPts val="600"/>
              </a:spcAft>
              <a:buClr>
                <a:schemeClr val="dk1"/>
              </a:buClr>
              <a:buSzPct val="77000"/>
              <a:buFont typeface="Arial" panose="020B0604020202020204" pitchFamily="34" charset="0"/>
              <a:buChar char="•"/>
            </a:pPr>
            <a:endParaRPr lang="en-IN" sz="1200" dirty="0"/>
          </a:p>
          <a:p>
            <a:pPr marL="341313" lvl="0" indent="-228600" algn="l" defTabSz="914400">
              <a:spcBef>
                <a:spcPts val="0"/>
              </a:spcBef>
              <a:spcAft>
                <a:spcPts val="600"/>
              </a:spcAft>
              <a:buClr>
                <a:schemeClr val="dk1"/>
              </a:buClr>
              <a:buSzPct val="77000"/>
              <a:buFont typeface="Arial" panose="020B0604020202020204" pitchFamily="34" charset="0"/>
              <a:buChar char="•"/>
            </a:pPr>
            <a:endParaRPr lang="en-IN" sz="1200" dirty="0"/>
          </a:p>
        </p:txBody>
      </p:sp>
      <p:sp>
        <p:nvSpPr>
          <p:cNvPr id="9" name="TextBox 8">
            <a:extLst>
              <a:ext uri="{FF2B5EF4-FFF2-40B4-BE49-F238E27FC236}">
                <a16:creationId xmlns:a16="http://schemas.microsoft.com/office/drawing/2014/main" id="{E8C35F08-2C67-F7A9-A5A7-2338D2F36B3E}"/>
              </a:ext>
            </a:extLst>
          </p:cNvPr>
          <p:cNvSpPr txBox="1"/>
          <p:nvPr/>
        </p:nvSpPr>
        <p:spPr>
          <a:xfrm>
            <a:off x="4347599" y="4741320"/>
            <a:ext cx="212100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Calibri" panose="020F0502020204030204"/>
              </a:rPr>
              <a:t>Broad Phase of Flight vs target variable</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02B801D9-F4DD-39CF-1255-20874AB1B916}"/>
              </a:ext>
            </a:extLst>
          </p:cNvPr>
          <p:cNvSpPr txBox="1"/>
          <p:nvPr/>
        </p:nvSpPr>
        <p:spPr>
          <a:xfrm>
            <a:off x="6674466" y="4746069"/>
            <a:ext cx="205764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Calibri" panose="020F0502020204030204"/>
              </a:rPr>
              <a:t>Engine Type vs target variable</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7008E033-3E87-4F0A-5B1A-D9CF91FDE18F}"/>
              </a:ext>
            </a:extLst>
          </p:cNvPr>
          <p:cNvPicPr>
            <a:picLocks noChangeAspect="1"/>
          </p:cNvPicPr>
          <p:nvPr/>
        </p:nvPicPr>
        <p:blipFill>
          <a:blip r:embed="rId3"/>
          <a:stretch>
            <a:fillRect/>
          </a:stretch>
        </p:blipFill>
        <p:spPr>
          <a:xfrm>
            <a:off x="4515340" y="1320896"/>
            <a:ext cx="1785528" cy="3426431"/>
          </a:xfrm>
          <a:prstGeom prst="rect">
            <a:avLst/>
          </a:prstGeom>
        </p:spPr>
      </p:pic>
      <p:pic>
        <p:nvPicPr>
          <p:cNvPr id="5" name="Picture 4">
            <a:extLst>
              <a:ext uri="{FF2B5EF4-FFF2-40B4-BE49-F238E27FC236}">
                <a16:creationId xmlns:a16="http://schemas.microsoft.com/office/drawing/2014/main" id="{DEFEA1A7-FF9A-D454-FB18-6CDEC77F5262}"/>
              </a:ext>
            </a:extLst>
          </p:cNvPr>
          <p:cNvPicPr>
            <a:picLocks noChangeAspect="1"/>
          </p:cNvPicPr>
          <p:nvPr/>
        </p:nvPicPr>
        <p:blipFill>
          <a:blip r:embed="rId4"/>
          <a:stretch>
            <a:fillRect/>
          </a:stretch>
        </p:blipFill>
        <p:spPr>
          <a:xfrm>
            <a:off x="6891883" y="1314990"/>
            <a:ext cx="1570031" cy="3426432"/>
          </a:xfrm>
          <a:prstGeom prst="rect">
            <a:avLst/>
          </a:prstGeom>
        </p:spPr>
      </p:pic>
    </p:spTree>
    <p:extLst>
      <p:ext uri="{BB962C8B-B14F-4D97-AF65-F5344CB8AC3E}">
        <p14:creationId xmlns:p14="http://schemas.microsoft.com/office/powerpoint/2010/main" val="2247023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9"/>
        <p:cNvGrpSpPr/>
        <p:nvPr/>
      </p:nvGrpSpPr>
      <p:grpSpPr>
        <a:xfrm>
          <a:off x="0" y="0"/>
          <a:ext cx="0" cy="0"/>
          <a:chOff x="0" y="0"/>
          <a:chExt cx="0" cy="0"/>
        </a:xfrm>
      </p:grpSpPr>
      <p:sp>
        <p:nvSpPr>
          <p:cNvPr id="80" name="Google Shape;80;p15"/>
          <p:cNvSpPr txBox="1">
            <a:spLocks noGrp="1"/>
          </p:cNvSpPr>
          <p:nvPr>
            <p:ph type="ctrTitle"/>
          </p:nvPr>
        </p:nvSpPr>
        <p:spPr>
          <a:xfrm>
            <a:off x="1240022" y="274320"/>
            <a:ext cx="7025402" cy="891540"/>
          </a:xfrm>
          <a:prstGeom prst="rect">
            <a:avLst/>
          </a:prstGeom>
        </p:spPr>
        <p:txBody>
          <a:bodyPr spcFirstLastPara="1" vert="horz" lIns="91440" tIns="45720" rIns="91440" bIns="45720" rtlCol="0" anchor="ctr" anchorCtr="0">
            <a:normAutofit/>
          </a:bodyPr>
          <a:lstStyle/>
          <a:p>
            <a:pPr marL="0" lvl="0" indent="0" algn="l" defTabSz="914400">
              <a:spcAft>
                <a:spcPts val="0"/>
              </a:spcAft>
            </a:pPr>
            <a:r>
              <a:rPr lang="en-US" sz="4400" b="1" kern="1200" dirty="0">
                <a:solidFill>
                  <a:schemeClr val="tx1"/>
                </a:solidFill>
                <a:latin typeface="+mj-lt"/>
                <a:ea typeface="+mj-ea"/>
                <a:cs typeface="+mj-cs"/>
              </a:rPr>
              <a:t>Models –</a:t>
            </a:r>
            <a:r>
              <a:rPr lang="en-US" sz="4400" b="1" dirty="0"/>
              <a:t>L</a:t>
            </a:r>
            <a:r>
              <a:rPr lang="en-US" sz="4400" b="1" kern="1200" dirty="0">
                <a:solidFill>
                  <a:schemeClr val="tx1"/>
                </a:solidFill>
                <a:latin typeface="+mj-lt"/>
                <a:ea typeface="+mj-ea"/>
                <a:cs typeface="+mj-cs"/>
              </a:rPr>
              <a:t>ogistic Regression</a:t>
            </a:r>
          </a:p>
        </p:txBody>
      </p:sp>
      <p:sp>
        <p:nvSpPr>
          <p:cNvPr id="86" name="Freeform: Shape 85">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23075" cy="1168659"/>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Freeform: Shape 87">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68730"/>
            <a:ext cx="9144000" cy="387477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Freeform: Shape 89">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68730"/>
            <a:ext cx="728740" cy="1572735"/>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Google Shape;81;p15"/>
          <p:cNvSpPr txBox="1">
            <a:spLocks noGrp="1"/>
          </p:cNvSpPr>
          <p:nvPr>
            <p:ph type="subTitle" idx="1"/>
          </p:nvPr>
        </p:nvSpPr>
        <p:spPr>
          <a:xfrm>
            <a:off x="5077522" y="1632204"/>
            <a:ext cx="3442010" cy="3352546"/>
          </a:xfrm>
          <a:prstGeom prst="rect">
            <a:avLst/>
          </a:prstGeom>
        </p:spPr>
        <p:txBody>
          <a:bodyPr spcFirstLastPara="1" vert="horz" lIns="91440" tIns="45720" rIns="91440" bIns="45720" rtlCol="0" anchor="t" anchorCtr="0">
            <a:noAutofit/>
          </a:bodyPr>
          <a:lstStyle/>
          <a:p>
            <a:pPr marL="341313" indent="-228600" algn="l" defTabSz="914400">
              <a:spcBef>
                <a:spcPts val="0"/>
              </a:spcBef>
              <a:spcAft>
                <a:spcPts val="600"/>
              </a:spcAft>
              <a:buClr>
                <a:schemeClr val="dk1"/>
              </a:buClr>
              <a:buSzPct val="77000"/>
              <a:buFont typeface="Arial" panose="020B0604020202020204" pitchFamily="34" charset="0"/>
              <a:buChar char="•"/>
            </a:pPr>
            <a:r>
              <a:rPr lang="en-IN" sz="1200" dirty="0"/>
              <a:t>Effect Summary shows that the log worth and p values for ‘Make’ and ‘Number of Engines’ have a p value greater than 0.05</a:t>
            </a:r>
          </a:p>
          <a:p>
            <a:pPr marL="341313" indent="-228600" algn="l" defTabSz="914400">
              <a:spcBef>
                <a:spcPts val="0"/>
              </a:spcBef>
              <a:spcAft>
                <a:spcPts val="600"/>
              </a:spcAft>
              <a:buClr>
                <a:schemeClr val="dk1"/>
              </a:buClr>
              <a:buSzPct val="77000"/>
              <a:buFont typeface="Arial" panose="020B0604020202020204" pitchFamily="34" charset="0"/>
              <a:buChar char="•"/>
            </a:pPr>
            <a:r>
              <a:rPr lang="en-IN" sz="1200" dirty="0"/>
              <a:t>This Confusion Matrix consists all the columns</a:t>
            </a:r>
          </a:p>
          <a:p>
            <a:pPr marL="341313" indent="-228600" algn="l" defTabSz="914400">
              <a:spcBef>
                <a:spcPts val="0"/>
              </a:spcBef>
              <a:spcAft>
                <a:spcPts val="600"/>
              </a:spcAft>
              <a:buClr>
                <a:schemeClr val="dk1"/>
              </a:buClr>
              <a:buSzPct val="77000"/>
              <a:buFont typeface="Arial" panose="020B0604020202020204" pitchFamily="34" charset="0"/>
              <a:buChar char="•"/>
            </a:pPr>
            <a:endParaRPr lang="en-IN" sz="1200" dirty="0"/>
          </a:p>
          <a:p>
            <a:pPr marL="341313" indent="-228600" algn="l" defTabSz="914400">
              <a:spcBef>
                <a:spcPts val="0"/>
              </a:spcBef>
              <a:spcAft>
                <a:spcPts val="600"/>
              </a:spcAft>
              <a:buClr>
                <a:schemeClr val="dk1"/>
              </a:buClr>
              <a:buSzPct val="77000"/>
              <a:buFont typeface="Arial" panose="020B0604020202020204" pitchFamily="34" charset="0"/>
              <a:buChar char="•"/>
            </a:pPr>
            <a:endParaRPr lang="en-IN" sz="1200" dirty="0"/>
          </a:p>
          <a:p>
            <a:pPr marL="341313" indent="-228600" algn="l" defTabSz="914400">
              <a:spcBef>
                <a:spcPts val="0"/>
              </a:spcBef>
              <a:spcAft>
                <a:spcPts val="600"/>
              </a:spcAft>
              <a:buClr>
                <a:schemeClr val="dk1"/>
              </a:buClr>
              <a:buSzPct val="77000"/>
              <a:buFont typeface="Arial" panose="020B0604020202020204" pitchFamily="34" charset="0"/>
              <a:buChar char="•"/>
            </a:pPr>
            <a:endParaRPr lang="en-IN" sz="1200" dirty="0"/>
          </a:p>
          <a:p>
            <a:pPr marL="112713" algn="l" defTabSz="914400">
              <a:spcBef>
                <a:spcPts val="0"/>
              </a:spcBef>
              <a:spcAft>
                <a:spcPts val="600"/>
              </a:spcAft>
              <a:buClr>
                <a:schemeClr val="dk1"/>
              </a:buClr>
              <a:buSzPct val="77000"/>
            </a:pPr>
            <a:endParaRPr lang="en-IN" sz="1200" dirty="0"/>
          </a:p>
        </p:txBody>
      </p:sp>
      <p:pic>
        <p:nvPicPr>
          <p:cNvPr id="3" name="Picture 2" descr="Table&#10;&#10;Description automatically generated">
            <a:extLst>
              <a:ext uri="{FF2B5EF4-FFF2-40B4-BE49-F238E27FC236}">
                <a16:creationId xmlns:a16="http://schemas.microsoft.com/office/drawing/2014/main" id="{B364D9DE-E5B4-DAE0-31DE-F4BC68653585}"/>
              </a:ext>
            </a:extLst>
          </p:cNvPr>
          <p:cNvPicPr>
            <a:picLocks noChangeAspect="1"/>
          </p:cNvPicPr>
          <p:nvPr/>
        </p:nvPicPr>
        <p:blipFill>
          <a:blip r:embed="rId3"/>
          <a:stretch>
            <a:fillRect/>
          </a:stretch>
        </p:blipFill>
        <p:spPr>
          <a:xfrm>
            <a:off x="971937" y="1544320"/>
            <a:ext cx="3168263" cy="1484630"/>
          </a:xfrm>
          <a:prstGeom prst="rect">
            <a:avLst/>
          </a:prstGeom>
        </p:spPr>
      </p:pic>
      <p:pic>
        <p:nvPicPr>
          <p:cNvPr id="5" name="image4.png" descr="Graphical user interface, application, table&#10;&#10;Description automatically generated">
            <a:extLst>
              <a:ext uri="{FF2B5EF4-FFF2-40B4-BE49-F238E27FC236}">
                <a16:creationId xmlns:a16="http://schemas.microsoft.com/office/drawing/2014/main" id="{71ECFA5B-D021-A007-1754-741D06C0A3E9}"/>
              </a:ext>
            </a:extLst>
          </p:cNvPr>
          <p:cNvPicPr/>
          <p:nvPr/>
        </p:nvPicPr>
        <p:blipFill>
          <a:blip r:embed="rId4"/>
          <a:srcRect/>
          <a:stretch>
            <a:fillRect/>
          </a:stretch>
        </p:blipFill>
        <p:spPr>
          <a:xfrm>
            <a:off x="971937" y="3095307"/>
            <a:ext cx="3168263" cy="1844993"/>
          </a:xfrm>
          <a:prstGeom prst="rect">
            <a:avLst/>
          </a:prstGeom>
          <a:ln/>
        </p:spPr>
      </p:pic>
    </p:spTree>
    <p:extLst>
      <p:ext uri="{BB962C8B-B14F-4D97-AF65-F5344CB8AC3E}">
        <p14:creationId xmlns:p14="http://schemas.microsoft.com/office/powerpoint/2010/main" val="4438249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2092</TotalTime>
  <Words>1550</Words>
  <Application>Microsoft Office PowerPoint</Application>
  <PresentationFormat>On-screen Show (16:9)</PresentationFormat>
  <Paragraphs>118</Paragraphs>
  <Slides>23</Slides>
  <Notes>23</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Calibri Light</vt:lpstr>
      <vt:lpstr>Arial</vt:lpstr>
      <vt:lpstr>Calibri</vt:lpstr>
      <vt:lpstr>Play</vt:lpstr>
      <vt:lpstr>Wingdings</vt:lpstr>
      <vt:lpstr>Office Theme</vt:lpstr>
      <vt:lpstr>Predictive Modeling</vt:lpstr>
      <vt:lpstr>Dataset</vt:lpstr>
      <vt:lpstr>Business Problem</vt:lpstr>
      <vt:lpstr>Data Exploration (1/)</vt:lpstr>
      <vt:lpstr>Data Exploration (2/)</vt:lpstr>
      <vt:lpstr>Data Exploration (3/)</vt:lpstr>
      <vt:lpstr>Data Exploration (4/)</vt:lpstr>
      <vt:lpstr>Data Exploration (5/)</vt:lpstr>
      <vt:lpstr>Models –Logistic Regression</vt:lpstr>
      <vt:lpstr>Models – Neural Network</vt:lpstr>
      <vt:lpstr>Models – Naïve Bayes (1/2)</vt:lpstr>
      <vt:lpstr>Models – Naïve Bayes (2/2)</vt:lpstr>
      <vt:lpstr>Models – Ensemble</vt:lpstr>
      <vt:lpstr>Models –Discriminant Analysis     (1/2)</vt:lpstr>
      <vt:lpstr>Models –Discriminant Analysis (2/2)</vt:lpstr>
      <vt:lpstr>Models – KNN(1/2)</vt:lpstr>
      <vt:lpstr>Models – KNN(2/2)</vt:lpstr>
      <vt:lpstr>Models – Decision Tree (1/3)</vt:lpstr>
      <vt:lpstr>Models – Decision Tree (2/3)</vt:lpstr>
      <vt:lpstr>Models – Decision Tree (3/3)</vt:lpstr>
      <vt:lpstr>Models – Bootstrap Forest</vt:lpstr>
      <vt:lpstr>Models – Boosted Tree (1/2)</vt:lpstr>
      <vt:lpstr>Models – Boosted Tree (2/2)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WasteStop</dc:title>
  <dc:creator>cmulye</dc:creator>
  <cp:lastModifiedBy>sathwika meenuga</cp:lastModifiedBy>
  <cp:revision>86</cp:revision>
  <dcterms:modified xsi:type="dcterms:W3CDTF">2025-02-18T08:19:21Z</dcterms:modified>
</cp:coreProperties>
</file>